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821" r:id="rId1"/>
  </p:sldMasterIdLst>
  <p:sldIdLst>
    <p:sldId id="439" r:id="rId2"/>
    <p:sldId id="440" r:id="rId3"/>
    <p:sldId id="353" r:id="rId4"/>
    <p:sldId id="393" r:id="rId5"/>
    <p:sldId id="395" r:id="rId6"/>
    <p:sldId id="397" r:id="rId7"/>
    <p:sldId id="398" r:id="rId8"/>
    <p:sldId id="422" r:id="rId9"/>
    <p:sldId id="399" r:id="rId10"/>
    <p:sldId id="400" r:id="rId11"/>
    <p:sldId id="401" r:id="rId12"/>
    <p:sldId id="438" r:id="rId13"/>
    <p:sldId id="402" r:id="rId14"/>
    <p:sldId id="403" r:id="rId15"/>
    <p:sldId id="405" r:id="rId16"/>
    <p:sldId id="406" r:id="rId17"/>
    <p:sldId id="437" r:id="rId18"/>
    <p:sldId id="407" r:id="rId19"/>
    <p:sldId id="408" r:id="rId20"/>
    <p:sldId id="423" r:id="rId2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233E"/>
    <a:srgbClr val="FF00FF"/>
    <a:srgbClr val="FF0066"/>
    <a:srgbClr val="008000"/>
    <a:srgbClr val="FF9900"/>
    <a:srgbClr val="0000FF"/>
    <a:srgbClr val="FF66FF"/>
    <a:srgbClr val="00FF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16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9FDE4347-D141-CEE1-C938-CEAC6198E835}"/>
              </a:ext>
            </a:extLst>
          </p:cNvPr>
          <p:cNvSpPr/>
          <p:nvPr/>
        </p:nvSpPr>
        <p:spPr>
          <a:xfrm>
            <a:off x="0" y="4664075"/>
            <a:ext cx="12199938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Date Placeholder 29">
            <a:extLst>
              <a:ext uri="{FF2B5EF4-FFF2-40B4-BE49-F238E27FC236}">
                <a16:creationId xmlns:a16="http://schemas.microsoft.com/office/drawing/2014/main" id="{7B80E17C-B817-2C85-931C-AB841192B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18">
            <a:extLst>
              <a:ext uri="{FF2B5EF4-FFF2-40B4-BE49-F238E27FC236}">
                <a16:creationId xmlns:a16="http://schemas.microsoft.com/office/drawing/2014/main" id="{D78D33DD-55E0-617B-1183-E6A5D83E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26">
            <a:extLst>
              <a:ext uri="{FF2B5EF4-FFF2-40B4-BE49-F238E27FC236}">
                <a16:creationId xmlns:a16="http://schemas.microsoft.com/office/drawing/2014/main" id="{1E0590B6-BC99-CF48-BAA5-8151EC03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786FB3A-40BE-49F9-8145-1BACE2650D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1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1138"/>
            <a:ext cx="10972800" cy="4525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4F107859-758B-BE2A-BB7F-AFA376DE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C13A3C44-AA99-A7DB-73C0-F6F69521C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AF340F4D-CA26-89E5-5E35-F53E97F43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60543-545B-4251-9993-5A45861F4A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350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16">
            <a:extLst>
              <a:ext uri="{FF2B5EF4-FFF2-40B4-BE49-F238E27FC236}">
                <a16:creationId xmlns:a16="http://schemas.microsoft.com/office/drawing/2014/main" id="{6DDE81A9-2A55-7C71-D547-42972BEFCAA7}"/>
              </a:ext>
            </a:extLst>
          </p:cNvPr>
          <p:cNvSpPr/>
          <p:nvPr/>
        </p:nvSpPr>
        <p:spPr>
          <a:xfrm>
            <a:off x="4849813" y="3005138"/>
            <a:ext cx="24288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" name="Chevron 18">
            <a:extLst>
              <a:ext uri="{FF2B5EF4-FFF2-40B4-BE49-F238E27FC236}">
                <a16:creationId xmlns:a16="http://schemas.microsoft.com/office/drawing/2014/main" id="{DABB5FFF-1229-8A45-7514-4E6EEC9D9EB4}"/>
              </a:ext>
            </a:extLst>
          </p:cNvPr>
          <p:cNvSpPr/>
          <p:nvPr/>
        </p:nvSpPr>
        <p:spPr>
          <a:xfrm>
            <a:off x="4598988" y="3005138"/>
            <a:ext cx="2460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  <a:prstGeom prst="rect">
            <a:avLst/>
          </a:prstGeo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C072122-0E26-F7B6-3A0A-648CC7805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4D3BFEA-7528-FBAB-C959-C6BAC99FD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D270C2F-2A84-4B60-E1EC-77A72AE6B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893FA-32B3-44C6-B94C-8E28600AF5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877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45223953-E6C2-8F57-C2AF-A8AC0624B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71FAE887-B7BE-1957-59B4-4473BBA6E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D6153B86-C213-C5EA-3735-4F4E5EA59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C236C-A987-44E4-9530-6E4549B795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54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prstGeom prst="rect">
            <a:avLst/>
          </a:prstGeo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prstGeom prst="rect">
            <a:avLst/>
          </a:prstGeo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prstGeom prst="rect">
            <a:avLst/>
          </a:prstGeo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prstGeom prst="rect">
            <a:avLst/>
          </a:prstGeo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798503-0E74-47EF-BADC-473DEEE01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AA2B39-C586-B4B8-6D98-BB7FB3AB8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22397D-7E56-44DE-49DD-C979632C9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F4DCD-91F8-423C-8976-B0535541F4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557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F5AE7C9-B644-13EB-6B35-8E2ADFAFC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89D79ED0-8B5D-0B6F-DFEE-84F5C4004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B92D151C-F4DA-3B2C-F001-E0F7C65F8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8DBEE-99AF-4EAB-9636-1B74BA3459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478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48E40CA5-5D03-55AA-650D-034C809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1D395DB9-73DF-B34B-88F2-04F4D0D1E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85B40939-44A9-8E7F-4D19-C5A2F8650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D771F-6679-461E-A818-F6FE56A20E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96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  <a:prstGeom prst="rect">
            <a:avLst/>
          </a:prstGeo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B3FFA-A6CE-4FE7-EFC7-AC13816B5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7F33F-4064-0D0E-F522-32AF016C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F2048-0FF9-4F13-96C5-2D0FABBC5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B5909-6183-4409-9773-61ED4927B7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425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6">
            <a:extLst>
              <a:ext uri="{FF2B5EF4-FFF2-40B4-BE49-F238E27FC236}">
                <a16:creationId xmlns:a16="http://schemas.microsoft.com/office/drawing/2014/main" id="{E71E1FE8-F221-8DC3-1452-E270F914F7F4}"/>
              </a:ext>
            </a:extLst>
          </p:cNvPr>
          <p:cNvSpPr>
            <a:spLocks/>
          </p:cNvSpPr>
          <p:nvPr/>
        </p:nvSpPr>
        <p:spPr bwMode="auto">
          <a:xfrm>
            <a:off x="954088" y="5002213"/>
            <a:ext cx="507047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Freeform 18">
            <a:extLst>
              <a:ext uri="{FF2B5EF4-FFF2-40B4-BE49-F238E27FC236}">
                <a16:creationId xmlns:a16="http://schemas.microsoft.com/office/drawing/2014/main" id="{C99A3132-1C6F-D79B-D07E-1E3B5209B8F1}"/>
              </a:ext>
            </a:extLst>
          </p:cNvPr>
          <p:cNvSpPr>
            <a:spLocks/>
          </p:cNvSpPr>
          <p:nvPr/>
        </p:nvSpPr>
        <p:spPr bwMode="auto">
          <a:xfrm>
            <a:off x="-71438" y="5784850"/>
            <a:ext cx="5068888" cy="838200"/>
          </a:xfrm>
          <a:custGeom>
            <a:avLst/>
            <a:gdLst>
              <a:gd name="T0" fmla="*/ 0 w 5760"/>
              <a:gd name="T1" fmla="*/ 0 h 528"/>
              <a:gd name="T2" fmla="*/ 2147483646 w 5760"/>
              <a:gd name="T3" fmla="*/ 0 h 528"/>
              <a:gd name="T4" fmla="*/ 2147483646 w 5760"/>
              <a:gd name="T5" fmla="*/ 2147483646 h 528"/>
              <a:gd name="T6" fmla="*/ 2147483646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AA95814F-9AFD-B96F-F462-AFBB2ECE20AA}"/>
              </a:ext>
            </a:extLst>
          </p:cNvPr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851A300-B3B6-2A0C-0A9E-60128231C8EE}"/>
              </a:ext>
            </a:extLst>
          </p:cNvPr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22">
            <a:extLst>
              <a:ext uri="{FF2B5EF4-FFF2-40B4-BE49-F238E27FC236}">
                <a16:creationId xmlns:a16="http://schemas.microsoft.com/office/drawing/2014/main" id="{ED5844A6-6B06-897E-60AD-B7EDCBAD2E0C}"/>
              </a:ext>
            </a:extLst>
          </p:cNvPr>
          <p:cNvSpPr/>
          <p:nvPr/>
        </p:nvSpPr>
        <p:spPr>
          <a:xfrm>
            <a:off x="11552238" y="4987925"/>
            <a:ext cx="244475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" name="Chevron 23">
            <a:extLst>
              <a:ext uri="{FF2B5EF4-FFF2-40B4-BE49-F238E27FC236}">
                <a16:creationId xmlns:a16="http://schemas.microsoft.com/office/drawing/2014/main" id="{44021415-75D6-4A96-D9B9-15EBB8242511}"/>
              </a:ext>
            </a:extLst>
          </p:cNvPr>
          <p:cNvSpPr/>
          <p:nvPr/>
        </p:nvSpPr>
        <p:spPr>
          <a:xfrm>
            <a:off x="11303000" y="4987925"/>
            <a:ext cx="242888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prstGeom prst="rect">
            <a:avLst/>
          </a:prstGeo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prstGeom prst="rect">
            <a:avLst/>
          </a:prstGeo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B888817D-C931-1B24-CEDF-A2815499F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F2DB0F78-93CA-92E6-2D76-D9F759BDF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F2F213EF-0519-1248-7382-43AE4DF8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BEAB5-C975-4DB0-A89F-CFD77F06D8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153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FD84EC19-5199-BB52-5BC4-7FD38C571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0EA1BECD-D95F-E5F1-2B98-A617CF787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40B3BBF-6FD2-08FE-5148-B9909835B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73621-751C-4EA6-9BB2-14B8305358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726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0299742E-7577-1B6E-0EBF-CF8DB486F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9CE0C4A3-F638-F5EE-809D-E5917CA04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AB795AD-A9F2-A387-BB36-21739C8BD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D8099-31BA-462C-8BCC-D295330EA2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07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4089D67-046E-6AA9-9853-7F3E66195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0963" y="6408738"/>
            <a:ext cx="255905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04525DF5-4E90-ED17-31DC-D0AEDD9C93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40413" y="6408738"/>
            <a:ext cx="313372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CB9DC2-6717-69D0-581F-650D3C9B5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0013" y="6408738"/>
            <a:ext cx="48895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771C1FA4-F433-4A9C-AE8E-85C9B93724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06" r:id="rId1"/>
    <p:sldLayoutId id="2147486002" r:id="rId2"/>
    <p:sldLayoutId id="2147486007" r:id="rId3"/>
    <p:sldLayoutId id="2147486008" r:id="rId4"/>
    <p:sldLayoutId id="2147486009" r:id="rId5"/>
    <p:sldLayoutId id="2147486010" r:id="rId6"/>
    <p:sldLayoutId id="2147486003" r:id="rId7"/>
    <p:sldLayoutId id="2147486011" r:id="rId8"/>
    <p:sldLayoutId id="2147486012" r:id="rId9"/>
    <p:sldLayoutId id="2147486004" r:id="rId10"/>
    <p:sldLayoutId id="21474860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3FD3FB53-4ABF-80B7-D2E3-F86860F43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1" y="1752600"/>
            <a:ext cx="6172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Chapter 73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4000" b="1" dirty="0">
                <a:solidFill>
                  <a:srgbClr val="81233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Physiological Changes at High Altitude</a:t>
            </a:r>
            <a:endParaRPr lang="en-IN" altLang="en-US" sz="4000" b="1" dirty="0">
              <a:solidFill>
                <a:srgbClr val="81233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4A9A7A-5A58-D3D2-1E66-C73ED87D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3238"/>
            <a:ext cx="10820400" cy="487362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Learning Objectives</a:t>
            </a:r>
            <a:endParaRPr lang="en-IN" sz="2800" dirty="0"/>
          </a:p>
        </p:txBody>
      </p:sp>
      <p:sp>
        <p:nvSpPr>
          <p:cNvPr id="10243" name="TextBox 4">
            <a:extLst>
              <a:ext uri="{FF2B5EF4-FFF2-40B4-BE49-F238E27FC236}">
                <a16:creationId xmlns:a16="http://schemas.microsoft.com/office/drawing/2014/main" id="{81D5614E-F9B4-910B-43B1-C328643A1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143000"/>
            <a:ext cx="1082040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363" indent="-360363" algn="just">
              <a:spcBef>
                <a:spcPts val="1200"/>
              </a:spcBef>
            </a:pPr>
            <a:r>
              <a:rPr lang="en-US" altLang="en-US" sz="2000" b="1" dirty="0">
                <a:cs typeface="Arial" panose="020B0604020202020204" pitchFamily="34" charset="0"/>
              </a:rPr>
              <a:t>The student will be able to: (MUST KNOW) </a:t>
            </a:r>
            <a:endParaRPr lang="en-US" altLang="en-US" sz="2000" dirty="0">
              <a:cs typeface="Arial" panose="020B0604020202020204" pitchFamily="34" charset="0"/>
            </a:endParaRPr>
          </a:p>
          <a:p>
            <a:pPr marL="360363" indent="-360363" algn="just">
              <a:spcBef>
                <a:spcPts val="120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1. 	Say at which altitude significant hypoxia occurs, and the maximum height up to which adaptation occurs. </a:t>
            </a:r>
          </a:p>
          <a:p>
            <a:pPr marL="360363" indent="-360363" algn="just">
              <a:spcBef>
                <a:spcPts val="120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2. 	Give the mechanisms of ventilatory adaptation at high altitude. </a:t>
            </a:r>
          </a:p>
          <a:p>
            <a:pPr marL="360363" indent="-360363" algn="just">
              <a:spcBef>
                <a:spcPts val="120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3. 	List the respiratory, cardiovascular, hematological and tissue changes at high altitude. </a:t>
            </a:r>
          </a:p>
          <a:p>
            <a:pPr marL="360363" indent="-360363" algn="just">
              <a:spcBef>
                <a:spcPts val="120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4. 	Name the high-altitude illnesses and give their physiological basis of treatment. </a:t>
            </a:r>
          </a:p>
          <a:p>
            <a:pPr marL="360363" indent="-360363" algn="just">
              <a:spcBef>
                <a:spcPts val="1200"/>
              </a:spcBef>
            </a:pPr>
            <a:r>
              <a:rPr lang="en-US" altLang="en-US" sz="2000" b="1" dirty="0">
                <a:cs typeface="Arial" panose="020B0604020202020204" pitchFamily="34" charset="0"/>
              </a:rPr>
              <a:t>The student may also be able to: (DESIRABLE TO KNOW) </a:t>
            </a:r>
            <a:endParaRPr lang="en-US" altLang="en-US" sz="2000" dirty="0">
              <a:cs typeface="Arial" panose="020B0604020202020204" pitchFamily="34" charset="0"/>
            </a:endParaRPr>
          </a:p>
          <a:p>
            <a:pPr marL="360363" indent="-360363" algn="just">
              <a:spcBef>
                <a:spcPts val="120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1. 	Describe the physiological changes at high altitude. </a:t>
            </a:r>
            <a:endParaRPr lang="en-IN" altLang="en-US" sz="20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>
            <a:extLst>
              <a:ext uri="{FF2B5EF4-FFF2-40B4-BE49-F238E27FC236}">
                <a16:creationId xmlns:a16="http://schemas.microsoft.com/office/drawing/2014/main" id="{09277BC5-C31A-486E-E70B-24D8E19CFC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1219200"/>
            <a:ext cx="10820400" cy="3657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algn="just">
              <a:spcBef>
                <a:spcPts val="9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is important to note that the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percentage of oxygen does not alter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at high altitude rather the barometric pressure decreases. Therefore, the responses at high altitude are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due to decreased tension of oxygen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(P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in inspired gas. </a:t>
            </a:r>
          </a:p>
          <a:p>
            <a:pPr marL="341313" indent="-341313" algn="just">
              <a:spcBef>
                <a:spcPts val="9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Hypoxic symptoms appear at 10, 000 feet and become severe at15000 to 18000 feet. </a:t>
            </a:r>
          </a:p>
          <a:p>
            <a:pPr marL="341313" indent="-341313" algn="just">
              <a:spcBef>
                <a:spcPts val="9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Above 20000 feet, barometric pressure is around 50% of the normal value. However, normally the effects are not severe when the ascent is slow while camping at different heights.</a:t>
            </a:r>
          </a:p>
          <a:p>
            <a:pPr marL="341313" indent="-341313" algn="just">
              <a:spcBef>
                <a:spcPts val="900"/>
              </a:spcBef>
              <a:buSzPct val="100000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Compensatory mechanisms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develop to adopt to higher altitudes, if the ascension is gradual, in phases with temporary stationing at different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heights.Otherwise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acute mountain sickness develops. 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78F5B7-47B5-C42C-BFD5-74CD32CE3803}"/>
              </a:ext>
            </a:extLst>
          </p:cNvPr>
          <p:cNvSpPr txBox="1">
            <a:spLocks/>
          </p:cNvSpPr>
          <p:nvPr/>
        </p:nvSpPr>
        <p:spPr>
          <a:xfrm>
            <a:off x="379413" y="547255"/>
            <a:ext cx="10821987" cy="519545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rgbClr val="00B050"/>
                </a:solidFill>
                <a:latin typeface="Calibri"/>
              </a:rPr>
              <a:t>INTRODUCTION</a:t>
            </a:r>
            <a:endParaRPr lang="en-IN" sz="3600" dirty="0">
              <a:solidFill>
                <a:srgbClr val="00B050"/>
              </a:solidFill>
              <a:latin typeface="Calibri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1741E679-55F1-D985-3326-8B9875175B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9600"/>
            <a:ext cx="9623584" cy="34114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6">
            <a:extLst>
              <a:ext uri="{FF2B5EF4-FFF2-40B4-BE49-F238E27FC236}">
                <a16:creationId xmlns:a16="http://schemas.microsoft.com/office/drawing/2014/main" id="{C8A4C558-27ED-5450-1663-744B53D56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63" y="4419600"/>
            <a:ext cx="9519857" cy="113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>
            <a:extLst>
              <a:ext uri="{FF2B5EF4-FFF2-40B4-BE49-F238E27FC236}">
                <a16:creationId xmlns:a16="http://schemas.microsoft.com/office/drawing/2014/main" id="{B3040C6E-F9D0-7043-4DD9-056B32D00B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609600"/>
            <a:ext cx="10744200" cy="327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COMPENSATORY MECHNISMS</a:t>
            </a:r>
            <a:endParaRPr lang="en-US" alt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At high altitude, decrease in P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decreases oxygen supply to the tissues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To deliver normal quantity of oxygen to the tissues, many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compensatory mechanisms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are activated.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Immediate and important amongst them is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hyperventilation.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Hyperventilation induced by hypoxia is not significantly prominent unless alveolar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en-US" altLang="en-US" sz="2000" b="1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decreases below 60 mm Hg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Normally drop in alveolar PO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 60 mm Hg occurs at an altitude of approximately 4500 m (14000 feet).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>
            <a:extLst>
              <a:ext uri="{FF2B5EF4-FFF2-40B4-BE49-F238E27FC236}">
                <a16:creationId xmlns:a16="http://schemas.microsoft.com/office/drawing/2014/main" id="{EF568E5A-B302-D1EC-9B48-DB23BAFB7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33400"/>
            <a:ext cx="10820400" cy="5105400"/>
          </a:xfrm>
        </p:spPr>
        <p:txBody>
          <a:bodyPr/>
          <a:lstStyle/>
          <a:p>
            <a:pPr indent="-365125" algn="just">
              <a:spcBef>
                <a:spcPts val="900"/>
              </a:spcBef>
              <a:buFont typeface="Wingdings 3" panose="05040102010807070707" pitchFamily="18" charset="2"/>
              <a:buNone/>
              <a:defRPr/>
            </a:pPr>
            <a:r>
              <a:rPr lang="en-US" altLang="en-US" sz="2400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Stages of Compensation</a:t>
            </a:r>
            <a:endParaRPr lang="en-US" altLang="en-US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900"/>
              </a:spcBef>
              <a:buFont typeface="Wingdings 3" panose="05040102010807070707" pitchFamily="18" charset="2"/>
              <a:buNone/>
              <a:defRPr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HYPERVENTILATION: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hyperventilation induced by hypoxia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at high altitude appears in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two stages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indent="-365125" algn="just">
              <a:spcBef>
                <a:spcPts val="900"/>
              </a:spcBef>
              <a:buFont typeface="Wingdings 3" panose="05040102010807070707" pitchFamily="18" charset="2"/>
              <a:buNone/>
              <a:defRPr/>
            </a:pPr>
            <a:r>
              <a:rPr lang="en-US" alt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First Stage</a:t>
            </a:r>
            <a:endParaRPr lang="en-US" alt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65125" algn="just">
              <a:spcBef>
                <a:spcPts val="900"/>
              </a:spcBef>
              <a:buSzPct val="100000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the first stage that appears immediately on exposure to hypoxia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ventilation increases instantly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though the increase in ventilation is small compared to the increase in ventilation in the second stage. </a:t>
            </a:r>
          </a:p>
          <a:p>
            <a:pPr indent="-365125" algn="just">
              <a:spcBef>
                <a:spcPts val="900"/>
              </a:spcBef>
              <a:buSzPct val="100000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hyperventilation in first stage is mainly due to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hypoxic stimulation of the carotid bodies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-365125" algn="just">
              <a:spcBef>
                <a:spcPts val="900"/>
              </a:spcBef>
              <a:buSzPct val="100000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magnitude of increase in ventilation is less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because the hypoxic stimulation of peripheral chemoreceptor is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opposed by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decrease in arterial PCO</a:t>
            </a:r>
            <a:r>
              <a:rPr lang="en-US" altLang="en-US" sz="2000" b="1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that occurs due to excess removal of carbon dioxide induced by hyperventilation. </a:t>
            </a:r>
          </a:p>
          <a:p>
            <a:pPr indent="-365125" algn="just">
              <a:spcBef>
                <a:spcPts val="900"/>
              </a:spcBef>
              <a:buSzPct val="100000"/>
              <a:defRPr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Decreased arterial PCO</a:t>
            </a:r>
            <a:r>
              <a:rPr lang="en-US" alt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and alkalosis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together blunt the hypoxic response.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1">
            <a:extLst>
              <a:ext uri="{FF2B5EF4-FFF2-40B4-BE49-F238E27FC236}">
                <a16:creationId xmlns:a16="http://schemas.microsoft.com/office/drawing/2014/main" id="{27140D08-F000-6B0E-FDBC-047770ECF3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609600"/>
            <a:ext cx="10896600" cy="480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Second Stage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second stage, ventilation increases slowly in 8 to 10 hours and then remains sustained.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sustained increase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 ventilation is due to the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ventilatory acclimatization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at high altitude. </a:t>
            </a:r>
            <a:r>
              <a:rPr lang="en-US" alt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Ventilatory acclimatization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a physiological response that occurs during prolonged exposure to hypoxia.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After about 2 weeks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hyperventilation induced by hypoxia reaches a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stable plateau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MECHANISMS: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There are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two mechanisms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for ventilatory acclimatization. </a:t>
            </a:r>
          </a:p>
          <a:p>
            <a:pPr marL="457200" indent="-457200" algn="just">
              <a:spcBef>
                <a:spcPts val="1200"/>
              </a:spcBef>
              <a:buFont typeface="Wingdings 3" panose="05040102010807070707" pitchFamily="18" charset="2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Chemoreceptor mechanism: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The pH of CSF is more alkaline in the acute phase.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However, ventilation stimulated by hypoxia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brings pH close to normal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by the movement of bicarbonate out of the CSF.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prolonged exposure to hypoxia,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sensitivity of carotid body to arterial PO</a:t>
            </a:r>
            <a:r>
              <a:rPr lang="en-US" altLang="en-US" sz="2000" b="1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also alters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>
            <a:extLst>
              <a:ext uri="{FF2B5EF4-FFF2-40B4-BE49-F238E27FC236}">
                <a16:creationId xmlns:a16="http://schemas.microsoft.com/office/drawing/2014/main" id="{7A179AB6-99FB-730A-9AB6-C3073C8AC4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685800"/>
            <a:ext cx="10820400" cy="2362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2. 	Renal mechanism: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The alkaline blood pH that occurs due to hypoxia-induced hyperventilation opposes the hypoxic response that decreases ventilation.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However, kidney compensates pH by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excreting more bicarbonate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This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decreases blood pH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towards normal in about 3 days. Thus, the effects due to alkaline pH are minimized.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allows hypoxic drive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to further increase minute ventilation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then attain a steady state.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4">
            <a:extLst>
              <a:ext uri="{FF2B5EF4-FFF2-40B4-BE49-F238E27FC236}">
                <a16:creationId xmlns:a16="http://schemas.microsoft.com/office/drawing/2014/main" id="{28AAD2CC-3CF2-1572-5D9D-817E843A05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609600"/>
            <a:ext cx="10896600" cy="419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4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Acclimatization at High Altitude</a:t>
            </a:r>
            <a:endParaRPr lang="en-US" alt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When a person ascends to high altitude and stays there for longer periods, he slowly gets adapted to the new environment. This process of adaptation is called acclimatization.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acclimatization at high altitude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starts within twelve hours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may take several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days or weeks to complete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maximum height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upto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which adaptation occurs is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18000 feet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Beyond this level, the subject needs O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inhalation for survival.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Adaptive changes mainly occur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respiratory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system, cardiovascular systems, blood and tissues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primary objective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these changes is to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increase oxygen supply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 the tissues.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5">
            <a:extLst>
              <a:ext uri="{FF2B5EF4-FFF2-40B4-BE49-F238E27FC236}">
                <a16:creationId xmlns:a16="http://schemas.microsoft.com/office/drawing/2014/main" id="{F553E0E8-6569-25EE-A18E-4E4B1D4BE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609600"/>
            <a:ext cx="10820400" cy="403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Respiratory Changes</a:t>
            </a:r>
            <a:endParaRPr lang="en-US" alt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Hypoxia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stimulates peripheral chemoreceptors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1. 	This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increases pulmonary ventilation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by increasing rate and depth of respiration. </a:t>
            </a:r>
          </a:p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2. Consequently, CO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washed off and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alkalosis develops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respiratory alkalosis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). Alkalosis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counteracts stimulating effects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hypoxia. </a:t>
            </a:r>
          </a:p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3. 	The kidney corrects blood pH by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excreting HCO</a:t>
            </a:r>
            <a:r>
              <a:rPr lang="en-US" alt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ˉ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urine. </a:t>
            </a:r>
          </a:p>
          <a:p>
            <a:pPr marL="682625" lvl="1" indent="-341313" algn="just">
              <a:spcBef>
                <a:spcPts val="12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Thus,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urine becomes alkaline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682625" lvl="1" indent="-341313" algn="just">
              <a:spcBef>
                <a:spcPts val="12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helps the response of the respiratory center to hypoxia to continue so that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pulmonary ventilation is maintained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at higher levels.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1">
            <a:extLst>
              <a:ext uri="{FF2B5EF4-FFF2-40B4-BE49-F238E27FC236}">
                <a16:creationId xmlns:a16="http://schemas.microsoft.com/office/drawing/2014/main" id="{FE114A28-4594-45CE-50F5-6C9AB24428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609600"/>
            <a:ext cx="10820400" cy="403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4. 	Ventilation also steadily increases due to active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transport of H</a:t>
            </a:r>
            <a:r>
              <a:rPr lang="en-US" alt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into the CSF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Though ventilatory response decreases slowly after four days, it remains permanently above the pre-exposure level. </a:t>
            </a:r>
          </a:p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5. After about 4 days of acclimatization,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ventilatory response slowly increases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which also depends on the level of altitude. </a:t>
            </a:r>
          </a:p>
          <a:p>
            <a:pPr marL="682625" lvl="1" indent="-341313" algn="just">
              <a:spcBef>
                <a:spcPts val="12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 the altitude increases, magnitude of response increases. </a:t>
            </a:r>
          </a:p>
          <a:p>
            <a:pPr marL="682625" lvl="1" indent="-341313" algn="just">
              <a:spcBef>
                <a:spcPts val="1200"/>
              </a:spcBef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Ventilatory equivalent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(VE) increases with increase in height of altitude (Fig. 73.1). VE is a </a:t>
            </a:r>
            <a:r>
              <a:rPr lang="en-US" alt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better index of ventilatory response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VE is the ratio of expired minute volume (V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to the O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consumption (VO</a:t>
            </a:r>
            <a:r>
              <a:rPr lang="en-US" alt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 	Diffusion capacity for O</a:t>
            </a:r>
            <a:r>
              <a:rPr lang="en-US" alt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and MVV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are more in permanent high-altitude residents.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DAB3F865-97EF-74F2-732D-F0452A561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524" y="1295400"/>
            <a:ext cx="6483350" cy="476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>
            <a:extLst>
              <a:ext uri="{FF2B5EF4-FFF2-40B4-BE49-F238E27FC236}">
                <a16:creationId xmlns:a16="http://schemas.microsoft.com/office/drawing/2014/main" id="{2EAE12F4-965A-02DD-EEA5-07A16C6F4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33400"/>
            <a:ext cx="1082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rgbClr val="C00000"/>
                </a:solidFill>
              </a:rPr>
              <a:t>Effect of altitude on ventilatory equivalent (VE).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1">
            <a:extLst>
              <a:ext uri="{FF2B5EF4-FFF2-40B4-BE49-F238E27FC236}">
                <a16:creationId xmlns:a16="http://schemas.microsoft.com/office/drawing/2014/main" id="{10D1CF16-0233-9A2C-1E15-150977E824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609600"/>
            <a:ext cx="108204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algn="just">
              <a:spcBef>
                <a:spcPts val="900"/>
              </a:spcBef>
              <a:buFont typeface="Wingdings 3" panose="05040102010807070707" pitchFamily="18" charset="2"/>
              <a:buNone/>
            </a:pPr>
            <a:r>
              <a:rPr lang="en-US" alt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Hematological Changes</a:t>
            </a:r>
            <a:endParaRPr lang="en-US" alt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9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hematological changes that improve oxygen supply to tissues include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increased red cell production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improved oxygen transport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1313" indent="-341313" algn="just">
              <a:spcBef>
                <a:spcPts val="900"/>
              </a:spcBef>
              <a:buFont typeface="Wingdings 3" panose="05040102010807070707" pitchFamily="18" charset="2"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1. 	Hypoxia stimulates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production of erythropoietin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(Ep). </a:t>
            </a:r>
          </a:p>
          <a:p>
            <a:pPr marL="682625" lvl="1" indent="-341313" algn="just">
              <a:spcBef>
                <a:spcPts val="9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Ep-induced erythropoiesis starts in about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three days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continues till the person remains at high altitude. </a:t>
            </a:r>
          </a:p>
          <a:p>
            <a:pPr marL="682625" lvl="1" indent="-341313" algn="just">
              <a:spcBef>
                <a:spcPts val="9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Increased red cell mass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facilitates oxygen delivery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 the tissues.  </a:t>
            </a:r>
          </a:p>
          <a:p>
            <a:pPr marL="341313" indent="-341313" algn="just">
              <a:spcBef>
                <a:spcPts val="900"/>
              </a:spcBef>
              <a:buFont typeface="Wingdings 3" panose="05040102010807070707" pitchFamily="18" charset="2"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2. Oxygen supply to tissues is also favored by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increased concentration of 2,3-DPG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 the red cells. </a:t>
            </a:r>
          </a:p>
          <a:p>
            <a:pPr marL="682625" lvl="1" indent="-341313" algn="just">
              <a:spcBef>
                <a:spcPts val="9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Increased 2,3-DPG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shifts oxyhemoglobin dissociation curve to the right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(though initially oxyhemoglobin dissociation curve to the left due to alkalosis), which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favours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release of oxygen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from Hb in the tissues.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066DE6-5407-6EEA-87CF-6D1E4E691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685800"/>
            <a:ext cx="10820400" cy="4038600"/>
          </a:xfrm>
        </p:spPr>
        <p:txBody>
          <a:bodyPr>
            <a:noAutofit/>
          </a:bodyPr>
          <a:lstStyle/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  <a:defRPr/>
            </a:pP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Cardiovascular Changes</a:t>
            </a:r>
          </a:p>
          <a:p>
            <a:pPr marL="341313" indent="-341313" algn="just">
              <a:spcBef>
                <a:spcPts val="1200"/>
              </a:spcBef>
              <a:buSzPct val="100000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 the early phase,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heart rate, cardiac output and blood pressure increase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These changes occur due to activation of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sympathoadrenal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axis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by hypoxia. 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Gradually,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heart rate returns to normal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However, some people may continue to have high blood pressure.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Increased cardiac output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helps to increase blood flow. 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Hypoxia causes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vasodilation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in the systemic circulation that adds to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increase in blood flow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oxygen supply to the tissues. 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Though increased red cell mass improves oxygenation of tissue, significant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polycythemia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(increased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hematocrit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increases viscosity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of blood, which in turn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increases the workload on the heart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This leads to </a:t>
            </a:r>
            <a:r>
              <a:rPr lang="en-US" sz="2000" b="1" i="1" dirty="0">
                <a:latin typeface="Arial" pitchFamily="34" charset="0"/>
                <a:cs typeface="Arial" pitchFamily="34" charset="0"/>
              </a:rPr>
              <a:t>cardiac hypertrophy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>
            <a:extLst>
              <a:ext uri="{FF2B5EF4-FFF2-40B4-BE49-F238E27FC236}">
                <a16:creationId xmlns:a16="http://schemas.microsoft.com/office/drawing/2014/main" id="{5C53C384-CC45-2AC0-CFC2-124BF6C1C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33400"/>
            <a:ext cx="10820400" cy="3581400"/>
          </a:xfrm>
        </p:spPr>
        <p:txBody>
          <a:bodyPr/>
          <a:lstStyle/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  <a:defRPr/>
            </a:pP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Tissue Changes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 algn="just">
              <a:spcBef>
                <a:spcPts val="1200"/>
              </a:spcBef>
              <a:buSzPct val="100000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Following tissue changes occur, especially in the skeletal muscles: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Increase in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number of capillaries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Increase in the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number of mitochondria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in the cells.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Increase in activity of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oxidative enzymes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like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cytochrome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oxidase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Increase in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myoglobin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content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Angiogenesis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occurs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due to release of chemicals from the hypoxic tissue that stimulate formation of new blood vessels.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1">
            <a:extLst>
              <a:ext uri="{FF2B5EF4-FFF2-40B4-BE49-F238E27FC236}">
                <a16:creationId xmlns:a16="http://schemas.microsoft.com/office/drawing/2014/main" id="{C4E9F71C-1C5C-1FD4-C424-36AEE3A2BE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609600"/>
            <a:ext cx="10896600" cy="403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algn="just">
              <a:spcBef>
                <a:spcPts val="900"/>
              </a:spcBef>
              <a:buFont typeface="Wingdings 3" panose="05040102010807070707" pitchFamily="18" charset="2"/>
              <a:buNone/>
            </a:pPr>
            <a:r>
              <a:rPr lang="en-US" altLang="en-US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ALTITUDE ILLNESS</a:t>
            </a:r>
          </a:p>
          <a:p>
            <a:pPr marL="341313" indent="-341313" algn="just">
              <a:spcBef>
                <a:spcPts val="900"/>
              </a:spcBef>
              <a:buFont typeface="Wingdings 3" panose="05040102010807070707" pitchFamily="18" charset="2"/>
              <a:buNone/>
            </a:pPr>
            <a:r>
              <a:rPr lang="en-US" altLang="en-US" sz="20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Illness</a:t>
            </a:r>
            <a:endParaRPr lang="en-US" altLang="en-US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9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High altitude illness includes acute mountain sickness, chronic mountain sickness, high altitude cerebral edema, and high altitude pulmonary hypertension and edema.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900"/>
              </a:spcBef>
              <a:buFont typeface="Wingdings 3" panose="05040102010807070707" pitchFamily="18" charset="2"/>
              <a:buNone/>
            </a:pPr>
            <a:r>
              <a:rPr lang="en-US" altLang="en-US" sz="20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Acute Mountain Sickness</a:t>
            </a:r>
            <a:endParaRPr lang="en-US" altLang="en-US" sz="2000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9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Sudden exposure to high altitude leads to development of certain signs and symptoms that are together referred to as “Acute Mountain Sickness”. </a:t>
            </a:r>
          </a:p>
          <a:p>
            <a:pPr marL="682625" lvl="1" indent="-341313" algn="just">
              <a:spcBef>
                <a:spcPts val="9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Usually, people develop fatigue, dyspnea, nausea, vomiting, diarrhea, headache, insomnia and palpitations. Loss of co-ordination, memory and judgment are not uncommon. Euphoria and emotional changes are also observed.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1">
            <a:extLst>
              <a:ext uri="{FF2B5EF4-FFF2-40B4-BE49-F238E27FC236}">
                <a16:creationId xmlns:a16="http://schemas.microsoft.com/office/drawing/2014/main" id="{6AAAA011-6AE4-80DC-4693-48E2D7EF9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685800"/>
            <a:ext cx="10896600" cy="4648200"/>
          </a:xfrm>
        </p:spPr>
        <p:txBody>
          <a:bodyPr/>
          <a:lstStyle/>
          <a:p>
            <a:pPr marL="682625" lvl="1" indent="-341313" algn="just">
              <a:spcBef>
                <a:spcPts val="1200"/>
              </a:spcBef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These symptoms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appear within 4 to 8 hours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arrival at high altitude and may last for several days. </a:t>
            </a:r>
          </a:p>
          <a:p>
            <a:pPr marL="682625" lvl="1" indent="-341313" algn="just">
              <a:spcBef>
                <a:spcPts val="1200"/>
              </a:spcBef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severe hypoxia or in susceptible individuals,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pulmonary and pulmonary cerebral edema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develop.</a:t>
            </a:r>
          </a:p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  <a:defRPr/>
            </a:pPr>
            <a:r>
              <a:rPr lang="en-US" altLang="en-US" sz="20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Chronic Mountain Sickness (Monge’s Disease)</a:t>
            </a:r>
            <a:endParaRPr lang="en-US" altLang="en-US" sz="2000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1200"/>
              </a:spcBef>
              <a:buSzPct val="100000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seen in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long-term exposure to high altitude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1313" indent="-341313" algn="just">
              <a:spcBef>
                <a:spcPts val="1200"/>
              </a:spcBef>
              <a:buSzPct val="100000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These people develop malaise, fatigue, hypervolemia, exercise intolerance and polycythemia.</a:t>
            </a:r>
          </a:p>
          <a:p>
            <a:pPr marL="341313" indent="-341313" algn="just">
              <a:spcBef>
                <a:spcPts val="1200"/>
              </a:spcBef>
              <a:buSzPct val="100000"/>
              <a:defRPr/>
            </a:pP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Pulmonary hypertension, right ventricular hypertrophy and heart </a:t>
            </a:r>
            <a:r>
              <a:rPr lang="en-US" alt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quite common. </a:t>
            </a:r>
          </a:p>
          <a:p>
            <a:pPr marL="341313" indent="-341313" algn="just">
              <a:spcBef>
                <a:spcPts val="1200"/>
              </a:spcBef>
              <a:buSzPct val="100000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these features are collectively referred to as chronic mountain sickness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1">
            <a:extLst>
              <a:ext uri="{FF2B5EF4-FFF2-40B4-BE49-F238E27FC236}">
                <a16:creationId xmlns:a16="http://schemas.microsoft.com/office/drawing/2014/main" id="{188AA169-8FD5-143E-E4C8-DF1AB03E7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609600"/>
            <a:ext cx="10896600" cy="4800600"/>
          </a:xfrm>
        </p:spPr>
        <p:txBody>
          <a:bodyPr/>
          <a:lstStyle/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  <a:defRPr/>
            </a:pP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Pulmonary Hypertension &amp; Edema</a:t>
            </a:r>
            <a:endParaRPr 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 algn="just">
              <a:spcBef>
                <a:spcPts val="1200"/>
              </a:spcBef>
              <a:buSzPct val="100000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Pulmonary hypertension occurs due to prolonged exposure to hypoxia. 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Alveolar hypoxia causes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pulmonary vasoconstriction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In chronic hypoxia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smooth muscles in pulmonary arteries undergo </a:t>
            </a:r>
            <a:r>
              <a:rPr lang="en-US" sz="2000" b="1" i="1" dirty="0">
                <a:latin typeface="Arial" pitchFamily="34" charset="0"/>
                <a:cs typeface="Arial" pitchFamily="34" charset="0"/>
              </a:rPr>
              <a:t>hypertrophy and hyperplasia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that cause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narrowing of the arterial lumen.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This increases pulmonary arterial pressure. 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In severe hypoxia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</a:t>
            </a:r>
            <a:r>
              <a:rPr lang="en-US" sz="2000" b="1" i="1" dirty="0">
                <a:latin typeface="Arial" pitchFamily="34" charset="0"/>
                <a:cs typeface="Arial" pitchFamily="34" charset="0"/>
              </a:rPr>
              <a:t>pulmonary veins are also constricted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that increases capillary pressure. 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Increased alveolar capillary pressure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causes transudation of fluid that leads to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pulmonary edema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682625" indent="-341313" algn="just">
              <a:spcBef>
                <a:spcPts val="1200"/>
              </a:spcBef>
              <a:buSzPct val="100000"/>
              <a:buFont typeface="+mj-lt"/>
              <a:buAutoNum type="arabicPeriod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Pulmonary hypertension also increases the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workload on the right side of heart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which may cause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right ventricular hypertrophy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and in severe cases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right-sided heart failure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1">
            <a:extLst>
              <a:ext uri="{FF2B5EF4-FFF2-40B4-BE49-F238E27FC236}">
                <a16:creationId xmlns:a16="http://schemas.microsoft.com/office/drawing/2014/main" id="{3F4F7D3F-9D38-EACA-CAED-C30B9B114E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609600"/>
            <a:ext cx="10820400" cy="388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Cerebral Edema</a:t>
            </a:r>
            <a:endParaRPr lang="en-US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increased capillary permeability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leads to cerebral edema, which may be associated with disorientation and ataxia. In severe cases, coma may occur due to herniation of brain through tentorium. </a:t>
            </a:r>
          </a:p>
          <a:p>
            <a:pPr marL="341313" indent="-341313" algn="just">
              <a:spcBef>
                <a:spcPts val="120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4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of High Altitude Illness</a:t>
            </a:r>
            <a:endParaRPr lang="en-US" alt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 algn="just">
              <a:spcBef>
                <a:spcPts val="1200"/>
              </a:spcBef>
              <a:buSzPct val="100000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individual who does not tolerate high altitude habitation should be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brought to the low altitude at the earliest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The condition immediately improves by descent to lower altitude. If the features of sickness still persist, especially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cerebral and pulmonary edema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continues, following treatment should start.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1">
            <a:extLst>
              <a:ext uri="{FF2B5EF4-FFF2-40B4-BE49-F238E27FC236}">
                <a16:creationId xmlns:a16="http://schemas.microsoft.com/office/drawing/2014/main" id="{273F7CCD-2FEC-2399-CF77-A972126389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000" y="685800"/>
            <a:ext cx="10820400" cy="441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indent="-36036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1. 	</a:t>
            </a:r>
            <a:r>
              <a:rPr lang="en-US" alt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Diuretics:</a:t>
            </a:r>
            <a:r>
              <a:rPr lang="en-US" altLang="en-US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Diuretics are very useful for the treatment of cerebral and pulmonary edema. </a:t>
            </a:r>
          </a:p>
          <a:p>
            <a:pPr marL="360363" lvl="1" indent="-360363" algn="just">
              <a:spcBef>
                <a:spcPts val="1200"/>
              </a:spcBef>
            </a:pPr>
            <a:r>
              <a:rPr lang="en-US" alt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Acetazolamide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the preferred diuretic. </a:t>
            </a:r>
          </a:p>
          <a:p>
            <a:pPr marL="360363" lvl="1" indent="-360363" algn="just">
              <a:spcBef>
                <a:spcPts val="12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inhibits carbonic anhydrase and increases bicarbonate excretion in urine, thus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decreases alkali load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60363" lvl="1" indent="-360363" algn="just">
              <a:spcBef>
                <a:spcPts val="12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also decreases the formation of CSF. </a:t>
            </a:r>
          </a:p>
          <a:p>
            <a:pPr marL="360363" indent="-36036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pt-B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2. 	</a:t>
            </a:r>
            <a:r>
              <a:rPr lang="pt-BR" alt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Steroids</a:t>
            </a:r>
            <a:r>
              <a:rPr lang="pt-B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Glucocorticoid </a:t>
            </a:r>
            <a:r>
              <a:rPr lang="pt-BR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decreses cerebral edema</a:t>
            </a:r>
            <a:r>
              <a:rPr lang="pt-B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indent="-36036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3. 	</a:t>
            </a:r>
            <a:r>
              <a:rPr lang="en-US" alt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 therapy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Hyperbaric oxygen is very useful if pulmonary edema is present.</a:t>
            </a:r>
          </a:p>
          <a:p>
            <a:pPr marL="360363" indent="-36036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alt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Nifedipine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Calcium channel blockers like nifedipine help to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reduce pulmonary arterial pressure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60363" indent="-360363" algn="just">
              <a:spcBef>
                <a:spcPts val="1200"/>
              </a:spcBef>
              <a:buFont typeface="Wingdings 3" panose="05040102010807070707" pitchFamily="18" charset="2"/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5. 	</a:t>
            </a:r>
            <a:r>
              <a:rPr lang="en-US" alt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drugs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 improve the general conditions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1793</TotalTime>
  <Words>1727</Words>
  <Application>Microsoft Office PowerPoint</Application>
  <PresentationFormat>Widescreen</PresentationFormat>
  <Paragraphs>109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Lucida Sans Unicode</vt:lpstr>
      <vt:lpstr>Verdana</vt:lpstr>
      <vt:lpstr>Wingdings 2</vt:lpstr>
      <vt:lpstr>Wingdings 3</vt:lpstr>
      <vt:lpstr>Concourse</vt:lpstr>
      <vt:lpstr>PowerPoint Presentation</vt:lpstr>
      <vt:lpstr>Learning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.:L4zy w4r3z:.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sympathovagal homeostasis achieved by mind-body relaxation</dc:title>
  <dc:creator>Dr. Gopal</dc:creator>
  <cp:lastModifiedBy>Chetan Tiwari</cp:lastModifiedBy>
  <cp:revision>186</cp:revision>
  <dcterms:created xsi:type="dcterms:W3CDTF">2010-12-10T04:55:14Z</dcterms:created>
  <dcterms:modified xsi:type="dcterms:W3CDTF">2024-07-18T09:22:34Z</dcterms:modified>
</cp:coreProperties>
</file>