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7" r:id="rId33"/>
    <p:sldId id="286" r:id="rId34"/>
    <p:sldId id="288" r:id="rId35"/>
    <p:sldId id="289"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GB"/>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endParaRPr lang="en-GB"/>
          </a:p>
        </p:txBody>
      </p:sp>
      <p:sp>
        <p:nvSpPr>
          <p:cNvPr id="4" name="Date Placeholder 3"/>
          <p:cNvSpPr>
            <a:spLocks noGrp="1"/>
          </p:cNvSpPr>
          <p:nvPr>
            <p:ph type="dt" sz="half" idx="10"/>
          </p:nvPr>
        </p:nvSpPr>
        <p:spPr/>
        <p:txBody>
          <a:bodyPr/>
          <a:lstStyle/>
          <a:p>
            <a:fld id="{F34E6425-0181-43F2-84FC-787E803FD2F8}"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endParaRPr lang="en-GB"/>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endParaRPr lang="en-GB"/>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sp>
        <p:nvSpPr>
          <p:cNvPr id="5" name="Date Placeholder 4"/>
          <p:cNvSpPr>
            <a:spLocks noGrp="1"/>
          </p:cNvSpPr>
          <p:nvPr>
            <p:ph type="dt" sz="half" idx="10"/>
          </p:nvPr>
        </p:nvSpPr>
        <p:spPr/>
        <p:txBody>
          <a:bodyPr/>
          <a:lstStyle/>
          <a:p>
            <a:fld id="{76E86A4C-8E40-4F87-A4F0-01A0687C5742}"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GB"/>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sp>
        <p:nvSpPr>
          <p:cNvPr id="5" name="Date Placeholder 4"/>
          <p:cNvSpPr>
            <a:spLocks noGrp="1"/>
          </p:cNvSpPr>
          <p:nvPr>
            <p:ph type="dt" sz="half" idx="10"/>
          </p:nvPr>
        </p:nvSpPr>
        <p:spPr/>
        <p:txBody>
          <a:bodyPr/>
          <a:lstStyle/>
          <a:p>
            <a:fld id="{35E72C73-2D91-4E12-BA25-F0AA0C03599B}"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sp>
        <p:nvSpPr>
          <p:cNvPr id="5" name="Date Placeholder 4"/>
          <p:cNvSpPr>
            <a:spLocks noGrp="1"/>
          </p:cNvSpPr>
          <p:nvPr>
            <p:ph type="dt" sz="half" idx="10"/>
          </p:nvPr>
        </p:nvSpPr>
        <p:spPr/>
        <p:txBody>
          <a:bodyPr/>
          <a:lstStyle/>
          <a:p>
            <a:fld id="{923A1CC3-2375-41D4-9E03-427CAF2A4C1A}"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GB"/>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sp>
        <p:nvSpPr>
          <p:cNvPr id="4" name="Date Placeholder 3"/>
          <p:cNvSpPr>
            <a:spLocks noGrp="1"/>
          </p:cNvSpPr>
          <p:nvPr>
            <p:ph type="dt" sz="half" idx="10"/>
          </p:nvPr>
        </p:nvSpPr>
        <p:spPr/>
        <p:txBody>
          <a:bodyPr/>
          <a:lstStyle/>
          <a:p>
            <a:fld id="{AFF16868-8199-4C2C-A5B1-63AEE139F88E}"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panose="020B0604020202020204"/>
                <a:cs typeface="Arial" panose="020B0604020202020204"/>
              </a:rPr>
              <a:t>“</a:t>
            </a:r>
            <a:endParaRPr lang="en-US" sz="9600" b="0" i="0" dirty="0">
              <a:solidFill>
                <a:schemeClr val="accent1">
                  <a:lumMod val="60000"/>
                  <a:lumOff val="40000"/>
                </a:schemeClr>
              </a:solidFill>
              <a:latin typeface="Arial" panose="020B0604020202020204"/>
              <a:cs typeface="Arial" panose="020B0604020202020204"/>
            </a:endParaRP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panose="020B0604020202020204"/>
                <a:cs typeface="Arial" panose="020B0604020202020204"/>
              </a:rPr>
              <a:t>”</a:t>
            </a:r>
            <a:endParaRPr lang="en-US" sz="9600" b="0" i="0" dirty="0">
              <a:solidFill>
                <a:schemeClr val="accent1">
                  <a:lumMod val="60000"/>
                  <a:lumOff val="40000"/>
                </a:schemeClr>
              </a:solidFill>
              <a:latin typeface="Arial" panose="020B0604020202020204"/>
              <a:cs typeface="Arial" panose="020B0604020202020204"/>
            </a:endParaRPr>
          </a:p>
        </p:txBody>
      </p:sp>
      <p:sp>
        <p:nvSpPr>
          <p:cNvPr id="2" name="Title 1"/>
          <p:cNvSpPr>
            <a:spLocks noGrp="1"/>
          </p:cNvSpPr>
          <p:nvPr>
            <p:ph type="title"/>
          </p:nvPr>
        </p:nvSpPr>
        <p:spPr>
          <a:xfrm>
            <a:off x="1581878" y="982134"/>
            <a:ext cx="8453906" cy="2696632"/>
          </a:xfrm>
        </p:spPr>
        <p:txBody>
          <a:bodyPr/>
          <a:lstStyle>
            <a:lvl1pPr>
              <a:defRPr sz="4000"/>
            </a:lvl1pPr>
          </a:lstStyle>
          <a:p>
            <a:r>
              <a:rPr lang="en-GB"/>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sp>
        <p:nvSpPr>
          <p:cNvPr id="4" name="Date Placeholder 3"/>
          <p:cNvSpPr>
            <a:spLocks noGrp="1"/>
          </p:cNvSpPr>
          <p:nvPr>
            <p:ph type="dt" sz="half" idx="10"/>
          </p:nvPr>
        </p:nvSpPr>
        <p:spPr/>
        <p:txBody>
          <a:bodyPr/>
          <a:lstStyle/>
          <a:p>
            <a:fld id="{AAD9FF7F-6988-44CC-821B-644E70CD2F7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endParaRPr lang="en-GB"/>
          </a:p>
        </p:txBody>
      </p:sp>
      <p:sp>
        <p:nvSpPr>
          <p:cNvPr id="4" name="Date Placeholder 3"/>
          <p:cNvSpPr>
            <a:spLocks noGrp="1"/>
          </p:cNvSpPr>
          <p:nvPr>
            <p:ph type="dt" sz="half" idx="10"/>
          </p:nvPr>
        </p:nvSpPr>
        <p:spPr/>
        <p:txBody>
          <a:bodyPr/>
          <a:lstStyle/>
          <a:p>
            <a:fld id="{5C12C299-16B2-4475-990D-751901EACC14}"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endParaRPr lang="en-GB"/>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endParaRPr lang="en-GB"/>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endParaRPr lang="en-GB"/>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endParaRPr lang="en-GB"/>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endParaRPr lang="en-GB"/>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endParaRPr lang="en-GB"/>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endParaRPr lang="en-GB"/>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1.jpe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8">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17.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Violent Asphyxial  Death</a:t>
            </a:r>
            <a:endParaRPr lang="en-US"/>
          </a:p>
        </p:txBody>
      </p:sp>
      <p:sp>
        <p:nvSpPr>
          <p:cNvPr id="3" name="Subtitle 2"/>
          <p:cNvSpPr>
            <a:spLocks noGrp="1"/>
          </p:cNvSpPr>
          <p:nvPr>
            <p:ph type="subTitle" idx="1"/>
          </p:nvPr>
        </p:nvSpPr>
        <p:spPr/>
        <p:txBody>
          <a:bodyPr/>
          <a:lstStyle/>
          <a:p>
            <a:r>
              <a:rPr lang="en-US"/>
              <a:t>Dr Deepak Naik </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54954" y="2603500"/>
            <a:ext cx="9774983" cy="3416300"/>
          </a:xfrm>
        </p:spPr>
        <p:txBody>
          <a:bodyPr>
            <a:normAutofit/>
          </a:bodyPr>
          <a:lstStyle/>
          <a:p>
            <a:pPr algn="just"/>
            <a:r>
              <a:rPr lang="en-US" sz="2000"/>
              <a:t>Deaths due to asphyxia are caused by failure of cells to receive or utilize oxygen. The deprivation of oxygen may be partial (hypoxia/ suboxia)  or total  (anoxia/anoxemia).</a:t>
            </a:r>
            <a:endParaRPr lang="en-US" sz="2000"/>
          </a:p>
          <a:p>
            <a:pPr algn="just"/>
            <a:r>
              <a:rPr lang="en-US" sz="2000"/>
              <a:t>Literal meaning of word ‘asphyxia’ is  ‘no pulse’  (pulse less). It is also understood as a ‘</a:t>
            </a:r>
            <a:r>
              <a:rPr lang="en-US" sz="2000" b="1" i="1"/>
              <a:t>state of low oxygen</a:t>
            </a:r>
            <a:r>
              <a:rPr lang="en-US" sz="2000"/>
              <a:t>’ (hypoxia/suboxia, anoxia,  etc).</a:t>
            </a:r>
            <a:endParaRPr lang="en-US"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DEFINITION OF ASPHYXIA </a:t>
            </a:r>
            <a:endParaRPr lang="en-US"/>
          </a:p>
        </p:txBody>
      </p:sp>
      <p:sp>
        <p:nvSpPr>
          <p:cNvPr id="3" name="Content Placeholder 2"/>
          <p:cNvSpPr>
            <a:spLocks noGrp="1"/>
          </p:cNvSpPr>
          <p:nvPr>
            <p:ph idx="1"/>
          </p:nvPr>
        </p:nvSpPr>
        <p:spPr>
          <a:xfrm>
            <a:off x="1165159" y="2603500"/>
            <a:ext cx="10917984" cy="3416300"/>
          </a:xfrm>
        </p:spPr>
        <p:txBody>
          <a:bodyPr/>
          <a:lstStyle/>
          <a:p>
            <a:r>
              <a:rPr lang="en-US"/>
              <a:t>Asphyxia is defined as lack of oxygen in blood and tissues due to impaired or absence of exchange of oxygen and carbon dioxide on a ventilatory basis, leading to death.</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ETIOLOGY OF ASPHYXIA</a:t>
            </a:r>
            <a:endParaRPr lang="en-US"/>
          </a:p>
        </p:txBody>
      </p:sp>
      <p:sp>
        <p:nvSpPr>
          <p:cNvPr id="3" name="Content Placeholder 2"/>
          <p:cNvSpPr>
            <a:spLocks noGrp="1"/>
          </p:cNvSpPr>
          <p:nvPr>
            <p:ph idx="1"/>
          </p:nvPr>
        </p:nvSpPr>
        <p:spPr/>
        <p:txBody>
          <a:bodyPr/>
          <a:lstStyle/>
          <a:p>
            <a:r>
              <a:rPr lang="en-US"/>
              <a:t>Physical causes</a:t>
            </a:r>
            <a:endParaRPr lang="en-US"/>
          </a:p>
          <a:p>
            <a:r>
              <a:rPr lang="en-US"/>
              <a:t>Inhaling irrespirable gases</a:t>
            </a:r>
            <a:endParaRPr lang="en-US"/>
          </a:p>
          <a:p>
            <a:r>
              <a:rPr lang="en-US"/>
              <a:t>Drugs/poisons</a:t>
            </a:r>
            <a:endParaRPr lang="en-US"/>
          </a:p>
          <a:p>
            <a:r>
              <a:rPr lang="en-US"/>
              <a:t>Mechanical asphyxia</a:t>
            </a:r>
            <a:endParaRPr lang="en-US"/>
          </a:p>
          <a:p>
            <a:r>
              <a:rPr lang="en-US"/>
              <a:t>Pathological asphyxia</a:t>
            </a:r>
            <a:endParaRPr lang="en-US"/>
          </a:p>
          <a:p>
            <a:r>
              <a:rPr lang="en-US"/>
              <a:t>Allergic reactions</a:t>
            </a:r>
            <a:endParaRPr lang="en-US"/>
          </a:p>
        </p:txBody>
      </p:sp>
      <p:pic>
        <p:nvPicPr>
          <p:cNvPr id="5" name="Picture 4"/>
          <p:cNvPicPr>
            <a:picLocks noChangeAspect="1"/>
          </p:cNvPicPr>
          <p:nvPr/>
        </p:nvPicPr>
        <p:blipFill>
          <a:blip r:embed="rId1"/>
          <a:srcRect l="53333" t="41031"/>
          <a:stretch>
            <a:fillRect/>
          </a:stretch>
        </p:blipFill>
        <p:spPr>
          <a:xfrm>
            <a:off x="9144000" y="2438400"/>
            <a:ext cx="1908175" cy="2241550"/>
          </a:xfrm>
          <a:prstGeom prst="rect">
            <a:avLst/>
          </a:prstGeom>
        </p:spPr>
      </p:pic>
      <p:pic>
        <p:nvPicPr>
          <p:cNvPr id="6" name="Picture 5"/>
          <p:cNvPicPr>
            <a:picLocks noChangeAspect="1"/>
          </p:cNvPicPr>
          <p:nvPr/>
        </p:nvPicPr>
        <p:blipFill>
          <a:blip r:embed="rId2"/>
          <a:srcRect l="4816" t="7600" r="7062" b="14530"/>
          <a:stretch>
            <a:fillRect/>
          </a:stretch>
        </p:blipFill>
        <p:spPr>
          <a:xfrm>
            <a:off x="7467600" y="2438400"/>
            <a:ext cx="1551305" cy="2208530"/>
          </a:xfrm>
          <a:prstGeom prst="rect">
            <a:avLst/>
          </a:prstGeom>
        </p:spPr>
      </p:pic>
      <p:pic>
        <p:nvPicPr>
          <p:cNvPr id="7" name="Picture 6"/>
          <p:cNvPicPr>
            <a:picLocks noChangeAspect="1"/>
          </p:cNvPicPr>
          <p:nvPr/>
        </p:nvPicPr>
        <p:blipFill>
          <a:blip r:embed="rId3"/>
          <a:srcRect l="-466648" t="-330792" r="-72012" b="-17449"/>
          <a:stretch>
            <a:fillRect/>
          </a:stretch>
        </p:blipFill>
        <p:spPr>
          <a:xfrm>
            <a:off x="-5334000" y="-4648200"/>
            <a:ext cx="14287500" cy="97059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1"/>
          <a:stretch>
            <a:fillRect/>
          </a:stretch>
        </p:blipFill>
        <p:spPr>
          <a:xfrm>
            <a:off x="775607" y="1819149"/>
            <a:ext cx="10817680" cy="4896616"/>
          </a:xfrm>
          <a:prstGeom prst="rect">
            <a:avLst/>
          </a:prstGeom>
        </p:spPr>
      </p:pic>
      <p:sp>
        <p:nvSpPr>
          <p:cNvPr id="2" name="Title 1"/>
          <p:cNvSpPr>
            <a:spLocks noGrp="1"/>
          </p:cNvSpPr>
          <p:nvPr>
            <p:ph type="title"/>
          </p:nvPr>
        </p:nvSpPr>
        <p:spPr/>
        <p:txBody>
          <a:bodyPr/>
          <a:lstStyle/>
          <a:p>
            <a:r>
              <a:rPr lang="en-US"/>
              <a:t>PATHOPHYSIOLOGY OF ASPHYXIA</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ANOXIA</a:t>
            </a:r>
            <a:endParaRPr lang="en-US"/>
          </a:p>
        </p:txBody>
      </p:sp>
      <p:sp>
        <p:nvSpPr>
          <p:cNvPr id="3" name="Content Placeholder 2"/>
          <p:cNvSpPr>
            <a:spLocks noGrp="1"/>
          </p:cNvSpPr>
          <p:nvPr>
            <p:ph idx="1"/>
          </p:nvPr>
        </p:nvSpPr>
        <p:spPr>
          <a:xfrm>
            <a:off x="1154954" y="2603500"/>
            <a:ext cx="10326073" cy="3416300"/>
          </a:xfrm>
        </p:spPr>
        <p:txBody>
          <a:bodyPr>
            <a:normAutofit/>
          </a:bodyPr>
          <a:lstStyle/>
          <a:p>
            <a:pPr algn="just"/>
            <a:r>
              <a:rPr lang="en-US"/>
              <a:t>Gordon’s Classification of Anoxia</a:t>
            </a:r>
            <a:endParaRPr lang="en-US"/>
          </a:p>
          <a:p>
            <a:pPr algn="just">
              <a:buFont typeface="+mj-lt"/>
              <a:buAutoNum type="arabicPeriod"/>
            </a:pPr>
            <a:r>
              <a:rPr lang="en-US"/>
              <a:t>Anoxic Anoxia: Here oxygen cannot gain entry into the blood, e.g. hanging with obstruction of trachea—here no oxygen enters the pulmonary circulation, hence, there is no oxygen in the blood.</a:t>
            </a:r>
            <a:endParaRPr lang="en-US"/>
          </a:p>
          <a:p>
            <a:pPr algn="just">
              <a:buFont typeface="+mj-lt"/>
              <a:buAutoNum type="arabicPeriod"/>
            </a:pPr>
            <a:r>
              <a:rPr lang="en-US"/>
              <a:t>Anemic Anoxia: Here oxygen can get into blood, but the blood is incapable of carrying it, e.g. carbon monoxide poisoning, wherein the carboxyhemoglobin formed prevents blood oxygenation.</a:t>
            </a:r>
            <a:endParaRPr lang="en-US"/>
          </a:p>
          <a:p>
            <a:pPr algn="just">
              <a:buFont typeface="+mj-lt"/>
              <a:buAutoNum type="arabicPeriod"/>
            </a:pPr>
            <a:r>
              <a:rPr lang="en-US"/>
              <a:t>Stagnant Anoxia: Here oxygen can get into the blood, blood is capable of carrying it, but circulation is at failure, e.g. congestive cardiac failure.</a:t>
            </a:r>
            <a:endParaRPr lang="en-US"/>
          </a:p>
          <a:p>
            <a:pPr algn="just">
              <a:buFont typeface="+mj-lt"/>
              <a:buAutoNum type="arabicPeriod"/>
            </a:pPr>
            <a:r>
              <a:rPr lang="en-US"/>
              <a:t>Histotoxic Anoxia:  Here oxygen can get into the blood, blood is capable of carrying it, and the blood circulation is perfectly normal, but the cell cannot utilize the oxygen available in blood, e.g. cyanide poisoning, here the cyanides destroy the cellular oxygen enzyme system cytochrome  oxidases.</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CLASSIFICATION OF MECHANICAL/ VIOLENT ASPHYXIA</a:t>
            </a:r>
            <a:endParaRPr lang="en-US"/>
          </a:p>
        </p:txBody>
      </p:sp>
      <p:sp>
        <p:nvSpPr>
          <p:cNvPr id="3" name="Content Placeholder 2"/>
          <p:cNvSpPr>
            <a:spLocks noGrp="1"/>
          </p:cNvSpPr>
          <p:nvPr>
            <p:ph idx="1"/>
          </p:nvPr>
        </p:nvSpPr>
        <p:spPr>
          <a:xfrm>
            <a:off x="1154954" y="2603500"/>
            <a:ext cx="10550591" cy="3416300"/>
          </a:xfrm>
        </p:spPr>
        <p:txBody>
          <a:bodyPr/>
          <a:lstStyle/>
          <a:p>
            <a:pPr marL="0" indent="0">
              <a:buNone/>
            </a:pPr>
            <a:r>
              <a:rPr lang="en-US"/>
              <a:t>1. Compression/ constriction of the neck, e.g. hanging, strangulation, throttling, etc. </a:t>
            </a:r>
            <a:endParaRPr lang="en-US"/>
          </a:p>
          <a:p>
            <a:pPr marL="0" indent="0" algn="just">
              <a:buNone/>
            </a:pPr>
            <a:r>
              <a:rPr lang="en-US"/>
              <a:t>2. Blocking external orifices of respiration, i.e. mouth and/or nostrils,  e.g. smothering, overlying, suffocation, gagging, etc. </a:t>
            </a:r>
            <a:endParaRPr lang="en-US"/>
          </a:p>
          <a:p>
            <a:pPr marL="0" indent="0">
              <a:buNone/>
            </a:pPr>
            <a:r>
              <a:rPr lang="en-US"/>
              <a:t>3. Impaction of foreign bodies  in respiratory tract, e.g. choking</a:t>
            </a:r>
            <a:endParaRPr lang="en-US"/>
          </a:p>
          <a:p>
            <a:pPr marL="0" indent="0">
              <a:buNone/>
            </a:pPr>
            <a:r>
              <a:rPr lang="en-US"/>
              <a:t> 4. Compression and mechanical fixation of the chest and abdomen  preventing the respiratory movements, e.g. traumatic asphyxia/crush asphyxia.</a:t>
            </a:r>
            <a:endParaRPr lang="en-US"/>
          </a:p>
          <a:p>
            <a:pPr marL="0" indent="0">
              <a:buNone/>
            </a:pPr>
            <a:r>
              <a:rPr lang="en-US"/>
              <a:t> 5. Inhalation of fluid into the respiratory tract, e.g. drowning.</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164161" y="223546"/>
            <a:ext cx="9050025" cy="923330"/>
          </a:xfrm>
          <a:prstGeom prst="rect">
            <a:avLst/>
          </a:prstGeom>
          <a:noFill/>
        </p:spPr>
        <p:txBody>
          <a:bodyPr wrap="square">
            <a:spAutoFit/>
          </a:bodyPr>
          <a:lstStyle/>
          <a:p>
            <a:r>
              <a:rPr lang="en-US" sz="5400" b="1"/>
              <a:t>HANGING</a:t>
            </a:r>
            <a:endParaRPr lang="en-US" sz="5400" b="1"/>
          </a:p>
        </p:txBody>
      </p:sp>
      <p:sp>
        <p:nvSpPr>
          <p:cNvPr id="7" name="TextBox 6"/>
          <p:cNvSpPr txBox="1"/>
          <p:nvPr/>
        </p:nvSpPr>
        <p:spPr>
          <a:xfrm>
            <a:off x="357188" y="2350948"/>
            <a:ext cx="11641761" cy="2677656"/>
          </a:xfrm>
          <a:prstGeom prst="rect">
            <a:avLst/>
          </a:prstGeom>
          <a:noFill/>
        </p:spPr>
        <p:txBody>
          <a:bodyPr wrap="square">
            <a:spAutoFit/>
          </a:bodyPr>
          <a:lstStyle/>
          <a:p>
            <a:r>
              <a:rPr lang="en-US" sz="2400" b="1" i="1"/>
              <a:t>As complete or partial suspension of the body by a ligature tied around the neck and force of constriction on the neck being applied by the weight of the body hanged.</a:t>
            </a:r>
            <a:endParaRPr lang="en-US" sz="2400" b="1" i="1"/>
          </a:p>
          <a:p>
            <a:endParaRPr lang="en-US" sz="2400" b="1" i="1"/>
          </a:p>
          <a:p>
            <a:endParaRPr lang="en-US" sz="2400" b="1" i="1"/>
          </a:p>
          <a:p>
            <a:r>
              <a:rPr lang="en-US" sz="2400" b="1" i="1"/>
              <a:t>In hanging, death is usually due to asphyxia or cerebral anoxia or vagal inhibition leading to cardiac arrest or injury to the spinal cord as observed in  judicial hanging  wherein death  is  due to fracture-dislocation of the C2C3C4  vertebrae.</a:t>
            </a:r>
            <a:endParaRPr lang="en-US" sz="2400" b="1" i="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02740" y="204106"/>
            <a:ext cx="6776357" cy="646331"/>
          </a:xfrm>
          <a:prstGeom prst="rect">
            <a:avLst/>
          </a:prstGeom>
          <a:noFill/>
        </p:spPr>
        <p:txBody>
          <a:bodyPr wrap="square">
            <a:spAutoFit/>
          </a:bodyPr>
          <a:lstStyle/>
          <a:p>
            <a:r>
              <a:rPr lang="en-US" sz="3600" b="1"/>
              <a:t>Classification of Hanging</a:t>
            </a:r>
            <a:endParaRPr lang="en-US" sz="3600" b="1"/>
          </a:p>
        </p:txBody>
      </p:sp>
      <p:sp>
        <p:nvSpPr>
          <p:cNvPr id="4" name="TextBox 3"/>
          <p:cNvSpPr txBox="1"/>
          <p:nvPr/>
        </p:nvSpPr>
        <p:spPr>
          <a:xfrm>
            <a:off x="356166" y="1381804"/>
            <a:ext cx="8083664" cy="400110"/>
          </a:xfrm>
          <a:prstGeom prst="rect">
            <a:avLst/>
          </a:prstGeom>
          <a:noFill/>
        </p:spPr>
        <p:txBody>
          <a:bodyPr wrap="square" rtlCol="0">
            <a:spAutoFit/>
          </a:bodyPr>
          <a:lstStyle/>
          <a:p>
            <a:pPr marL="457200" indent="-457200" algn="l">
              <a:buFont typeface="Arial" panose="020B0604020202020204" pitchFamily="34" charset="0"/>
              <a:buChar char="•"/>
            </a:pPr>
            <a:r>
              <a:rPr lang="en-US" sz="2000" b="1"/>
              <a:t>Complete hanging—both feet are not touching the ground</a:t>
            </a:r>
            <a:endParaRPr lang="en-US" sz="2000" b="1"/>
          </a:p>
        </p:txBody>
      </p:sp>
      <p:sp>
        <p:nvSpPr>
          <p:cNvPr id="6" name="TextBox 5"/>
          <p:cNvSpPr txBox="1"/>
          <p:nvPr/>
        </p:nvSpPr>
        <p:spPr>
          <a:xfrm>
            <a:off x="356165" y="1911802"/>
            <a:ext cx="11318763" cy="731385"/>
          </a:xfrm>
          <a:prstGeom prst="rect">
            <a:avLst/>
          </a:prstGeom>
          <a:noFill/>
        </p:spPr>
        <p:txBody>
          <a:bodyPr wrap="square" rtlCol="0">
            <a:spAutoFit/>
          </a:bodyPr>
          <a:lstStyle/>
          <a:p>
            <a:pPr marL="457200" indent="-457200" algn="l">
              <a:buFont typeface="Arial" panose="020B0604020202020204" pitchFamily="34" charset="0"/>
              <a:buChar char="•"/>
            </a:pPr>
            <a:r>
              <a:rPr lang="en-US" sz="2000" b="1"/>
              <a:t>Partial hanging—both feet or any other parts of the body are touching the ground. Thus, it may be also induced in sitting, stooping, kneeling, lying prone or supine positions. </a:t>
            </a:r>
            <a:endParaRPr lang="en-US" sz="2000" b="1"/>
          </a:p>
        </p:txBody>
      </p:sp>
      <p:sp>
        <p:nvSpPr>
          <p:cNvPr id="8" name="TextBox 7"/>
          <p:cNvSpPr txBox="1"/>
          <p:nvPr/>
        </p:nvSpPr>
        <p:spPr>
          <a:xfrm>
            <a:off x="356165" y="2773075"/>
            <a:ext cx="8049475" cy="400110"/>
          </a:xfrm>
          <a:prstGeom prst="rect">
            <a:avLst/>
          </a:prstGeom>
          <a:noFill/>
        </p:spPr>
        <p:txBody>
          <a:bodyPr wrap="square">
            <a:spAutoFit/>
          </a:bodyPr>
          <a:lstStyle/>
          <a:p>
            <a:pPr marL="285750" indent="-285750">
              <a:buFont typeface="Arial" panose="020B0604020202020204" pitchFamily="34" charset="0"/>
              <a:buChar char="•"/>
            </a:pPr>
            <a:r>
              <a:rPr lang="en-US" sz="2000" b="1"/>
              <a:t>Typical hanging—knot of ligature is on the backside of the neck</a:t>
            </a:r>
            <a:endParaRPr lang="en-US" sz="2000" b="1"/>
          </a:p>
        </p:txBody>
      </p:sp>
      <p:sp>
        <p:nvSpPr>
          <p:cNvPr id="10" name="TextBox 9"/>
          <p:cNvSpPr txBox="1"/>
          <p:nvPr/>
        </p:nvSpPr>
        <p:spPr>
          <a:xfrm>
            <a:off x="356166" y="3303073"/>
            <a:ext cx="11420816" cy="1015663"/>
          </a:xfrm>
          <a:prstGeom prst="rect">
            <a:avLst/>
          </a:prstGeom>
          <a:noFill/>
        </p:spPr>
        <p:txBody>
          <a:bodyPr wrap="square">
            <a:spAutoFit/>
          </a:bodyPr>
          <a:lstStyle/>
          <a:p>
            <a:pPr marL="285750" indent="-285750" algn="just">
              <a:buFont typeface="Arial" panose="020B0604020202020204" pitchFamily="34" charset="0"/>
              <a:buChar char="•"/>
            </a:pPr>
            <a:r>
              <a:rPr lang="en-US" sz="2000" b="1"/>
              <a:t>Atypical hanging—knot of the ligature is anywhere other than on the backside of the neck. Usually location for the knot is near the mastoid process or angle of mandible. Occasionally, it may be under the chin</a:t>
            </a:r>
            <a:endParaRPr lang="en-US" sz="2000"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a:off x="172243" y="1361644"/>
            <a:ext cx="11880284" cy="454371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a:off x="255134" y="223061"/>
            <a:ext cx="11674928" cy="641561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a:off x="99477" y="909138"/>
            <a:ext cx="11942843" cy="506099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5545" y="1918608"/>
            <a:ext cx="11368768" cy="2677656"/>
          </a:xfrm>
          <a:prstGeom prst="rect">
            <a:avLst/>
          </a:prstGeom>
          <a:noFill/>
        </p:spPr>
        <p:txBody>
          <a:bodyPr wrap="square">
            <a:spAutoFit/>
          </a:bodyPr>
          <a:lstStyle/>
          <a:p>
            <a:pPr algn="just"/>
            <a:r>
              <a:rPr lang="en-US" sz="2400"/>
              <a:t>Mechanism of Hanging It has been scientifically accepted that pressure on the neck can result in occlusion of neck structures for respiratory functioning,developing asphyxia. Experimentally, it has been proven that pressure/force of 2 kg (4.4 lbs) and 4-5 kg (8.8-11 lbs) on the neck can occlude jugular vein and carotid arteries respectively, 15 kg (33 lbs) can occlude trachea and 30 kg (66 lbs) can occlude vertebral arteries.4,8  All these can bring about gross decrease in cerebral blood flow leading to cerebral anoxia, asphyxia and death.</a:t>
            </a:r>
            <a:endParaRPr 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AUTOPSY FINDINGS</a:t>
            </a:r>
            <a:endParaRPr lang="en-US"/>
          </a:p>
        </p:txBody>
      </p:sp>
      <p:sp>
        <p:nvSpPr>
          <p:cNvPr id="3" name="Content Placeholder 2"/>
          <p:cNvSpPr>
            <a:spLocks noGrp="1"/>
          </p:cNvSpPr>
          <p:nvPr>
            <p:ph idx="1"/>
          </p:nvPr>
        </p:nvSpPr>
        <p:spPr>
          <a:xfrm>
            <a:off x="459242" y="2603500"/>
            <a:ext cx="6275260" cy="3416300"/>
          </a:xfrm>
        </p:spPr>
        <p:txBody>
          <a:bodyPr/>
          <a:lstStyle/>
          <a:p>
            <a:pPr>
              <a:buFont typeface="+mj-lt"/>
              <a:buAutoNum type="arabicPeriod"/>
            </a:pPr>
            <a:r>
              <a:rPr lang="en-US"/>
              <a:t>EXTERNAL</a:t>
            </a:r>
            <a:endParaRPr lang="en-US"/>
          </a:p>
          <a:p>
            <a:pPr algn="just"/>
            <a:r>
              <a:rPr lang="en-US"/>
              <a:t>Findings in the face Changes in the eyes  – Eyes may show following findings:–Prominent eyeballs  – Eyeballs may look prominent due to increased pressure as a consequence of impaired circulation and venous return resulting in  passive accumulation of blood</a:t>
            </a:r>
            <a:endParaRPr lang="en-US"/>
          </a:p>
          <a:p>
            <a:pPr algn="just"/>
            <a:r>
              <a:rPr lang="en-US"/>
              <a:t>La-facie sympathique  – Etienne Martin (1950) described this peculiar change wherein right eye remaining open with dilated pupil and the left eye closed with small pupil.</a:t>
            </a:r>
            <a:endParaRPr lang="en-US"/>
          </a:p>
        </p:txBody>
      </p:sp>
      <p:pic>
        <p:nvPicPr>
          <p:cNvPr id="4" name="Picture 4"/>
          <p:cNvPicPr>
            <a:picLocks noChangeAspect="1"/>
          </p:cNvPicPr>
          <p:nvPr/>
        </p:nvPicPr>
        <p:blipFill>
          <a:blip r:embed="rId1"/>
          <a:stretch>
            <a:fillRect/>
          </a:stretch>
        </p:blipFill>
        <p:spPr>
          <a:xfrm>
            <a:off x="6734502" y="2526015"/>
            <a:ext cx="5364141" cy="406664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p:cNvPicPr>
          <p:nvPr>
            <p:ph idx="4294967295"/>
          </p:nvPr>
        </p:nvPicPr>
        <p:blipFill>
          <a:blip r:embed="rId1"/>
          <a:stretch>
            <a:fillRect/>
          </a:stretch>
        </p:blipFill>
        <p:spPr>
          <a:xfrm>
            <a:off x="377597" y="439963"/>
            <a:ext cx="7947386" cy="5887357"/>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a:off x="144008" y="230886"/>
            <a:ext cx="11847941" cy="3075650"/>
          </a:xfrm>
          <a:prstGeom prst="rect">
            <a:avLst/>
          </a:prstGeom>
        </p:spPr>
      </p:pic>
      <p:sp>
        <p:nvSpPr>
          <p:cNvPr id="4" name="TextBox 3"/>
          <p:cNvSpPr txBox="1"/>
          <p:nvPr/>
        </p:nvSpPr>
        <p:spPr>
          <a:xfrm>
            <a:off x="283198" y="3306536"/>
            <a:ext cx="11463167" cy="2308324"/>
          </a:xfrm>
          <a:prstGeom prst="rect">
            <a:avLst/>
          </a:prstGeom>
          <a:noFill/>
        </p:spPr>
        <p:txBody>
          <a:bodyPr wrap="square">
            <a:spAutoFit/>
          </a:bodyPr>
          <a:lstStyle/>
          <a:p>
            <a:r>
              <a:rPr lang="en-US" b="1"/>
              <a:t>Bleeding from nose/ears  – Due to the impaired venous return and increase in pressure within, resulting in rupture of vessels and passive flow of the blood from nostrils and ears.</a:t>
            </a:r>
            <a:endParaRPr lang="en-US" b="1"/>
          </a:p>
          <a:p>
            <a:endParaRPr lang="en-US"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a:off x="9344552" y="719666"/>
            <a:ext cx="2697805" cy="5791352"/>
          </a:xfrm>
          <a:prstGeom prst="rect">
            <a:avLst/>
          </a:prstGeom>
        </p:spPr>
      </p:pic>
      <p:sp>
        <p:nvSpPr>
          <p:cNvPr id="4" name="TextBox 3"/>
          <p:cNvSpPr txBox="1"/>
          <p:nvPr/>
        </p:nvSpPr>
        <p:spPr>
          <a:xfrm>
            <a:off x="281271" y="262927"/>
            <a:ext cx="8934165" cy="6001643"/>
          </a:xfrm>
          <a:prstGeom prst="rect">
            <a:avLst/>
          </a:prstGeom>
          <a:noFill/>
        </p:spPr>
        <p:txBody>
          <a:bodyPr wrap="square">
            <a:spAutoFit/>
          </a:bodyPr>
          <a:lstStyle/>
          <a:p>
            <a:pPr algn="just"/>
            <a:endParaRPr lang="en-US" sz="3200" b="1"/>
          </a:p>
          <a:p>
            <a:pPr algn="just"/>
            <a:r>
              <a:rPr lang="en-US" sz="3200" b="1"/>
              <a:t>Salivary dribbling  marks  – It is a constant and important finding in case of death due to hanging. Normally salivary secretion is a constant phenomenon in life, however, it is being swallowed continuously. When death takes place the deglutition also stops, while the local pressure and irritation exerted by the ligature on submandibular salivary glands continues and this results in secretion of saliva. This can flow passively through the lower angle or dependent parts of the mouth, and is suggestive of  antemortem hanging</a:t>
            </a:r>
            <a:endParaRPr lang="en-US" sz="32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Findings in the Neck</a:t>
            </a:r>
            <a:endParaRPr lang="en-US"/>
          </a:p>
        </p:txBody>
      </p:sp>
      <p:sp>
        <p:nvSpPr>
          <p:cNvPr id="3" name="Content Placeholder 2"/>
          <p:cNvSpPr>
            <a:spLocks noGrp="1"/>
          </p:cNvSpPr>
          <p:nvPr>
            <p:ph idx="1"/>
          </p:nvPr>
        </p:nvSpPr>
        <p:spPr/>
        <p:txBody>
          <a:bodyPr/>
          <a:lstStyle/>
          <a:p>
            <a:r>
              <a:rPr lang="en-US"/>
              <a:t>Distended neck veins  – Prominently distended neck veins, above the ligature.</a:t>
            </a:r>
            <a:endParaRPr lang="en-US"/>
          </a:p>
          <a:p>
            <a:r>
              <a:rPr lang="en-US"/>
              <a:t>Ligature mark of hanging  </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45369" y="294986"/>
            <a:ext cx="6097700" cy="369332"/>
          </a:xfrm>
          <a:prstGeom prst="rect">
            <a:avLst/>
          </a:prstGeom>
          <a:noFill/>
        </p:spPr>
        <p:txBody>
          <a:bodyPr wrap="square">
            <a:spAutoFit/>
          </a:bodyPr>
          <a:lstStyle/>
          <a:p>
            <a:r>
              <a:rPr lang="en-US" b="1" i="1"/>
              <a:t>Ligature mark of hanging</a:t>
            </a:r>
            <a:endParaRPr lang="en-US" b="1" i="1"/>
          </a:p>
        </p:txBody>
      </p:sp>
      <p:pic>
        <p:nvPicPr>
          <p:cNvPr id="6" name="Picture 6"/>
          <p:cNvPicPr>
            <a:picLocks noChangeAspect="1"/>
          </p:cNvPicPr>
          <p:nvPr/>
        </p:nvPicPr>
        <p:blipFill>
          <a:blip r:embed="rId1"/>
          <a:stretch>
            <a:fillRect/>
          </a:stretch>
        </p:blipFill>
        <p:spPr>
          <a:xfrm>
            <a:off x="1389062" y="771996"/>
            <a:ext cx="9285742" cy="593989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54954" y="2603500"/>
            <a:ext cx="10162787" cy="3416300"/>
          </a:xfrm>
        </p:spPr>
        <p:txBody>
          <a:bodyPr/>
          <a:lstStyle/>
          <a:p>
            <a:pPr algn="just"/>
            <a:r>
              <a:rPr lang="en-US"/>
              <a:t>• Site  – seen round the neck; usually situated  above  the thyroid cartilage (Adam’s apple) in about 75 per cent of cases of hanging, at the level of thyroid cartilage in another 15 per cent and below the thyroid cartilage in remaining 10 per cent cases.</a:t>
            </a:r>
            <a:endParaRPr lang="en-US"/>
          </a:p>
          <a:p>
            <a:pPr algn="just"/>
            <a:r>
              <a:rPr lang="en-US"/>
              <a:t>• Size/shape  – depends on the  type of material used. </a:t>
            </a:r>
            <a:endParaRPr lang="en-US"/>
          </a:p>
          <a:p>
            <a:pPr algn="just"/>
            <a:r>
              <a:rPr lang="en-US"/>
              <a:t>• Cause  –  weight of the body  tightening the ligature material around the neck. </a:t>
            </a:r>
            <a:endParaRPr lang="en-US"/>
          </a:p>
          <a:p>
            <a:pPr algn="just"/>
            <a:r>
              <a:rPr lang="en-US"/>
              <a:t>• Appearance  – A typical ligature mark is usually seen in  antemortem hanging.  It is also reported to appear if hanged immediately after death  or within a period of 2 hours of death (vide infra).  However, ligature mark produced so will not be as prominent as in antemortem hanging.</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Findings in Other Parts of the Body</a:t>
            </a:r>
            <a:endParaRPr lang="en-US"/>
          </a:p>
        </p:txBody>
      </p:sp>
      <p:sp>
        <p:nvSpPr>
          <p:cNvPr id="3" name="Content Placeholder 2"/>
          <p:cNvSpPr>
            <a:spLocks noGrp="1"/>
          </p:cNvSpPr>
          <p:nvPr>
            <p:ph idx="1"/>
          </p:nvPr>
        </p:nvSpPr>
        <p:spPr>
          <a:xfrm>
            <a:off x="1154954" y="2603500"/>
            <a:ext cx="10571001" cy="3416300"/>
          </a:xfrm>
        </p:spPr>
        <p:txBody>
          <a:bodyPr/>
          <a:lstStyle/>
          <a:p>
            <a:pPr algn="just"/>
            <a:r>
              <a:rPr lang="en-US"/>
              <a:t>Hands – Hands are usually clenched. May be at times the hands may show the jute fibres, such as that of jute fibre when jute rope is used as the ligature material. Hands may also show bluish discolouration of fingertips and nail beds due to  cyanosis. </a:t>
            </a:r>
            <a:endParaRPr lang="en-US"/>
          </a:p>
          <a:p>
            <a:pPr algn="just"/>
            <a:r>
              <a:rPr lang="en-US"/>
              <a:t>Postmortem hypostasis  – Purple coloured  postmortem hypostasis  is usually in a peculiar distribution in the lower limbs and lower regions of upper limbs  (hands/forearm). </a:t>
            </a:r>
            <a:endParaRPr lang="en-US"/>
          </a:p>
          <a:p>
            <a:pPr algn="just"/>
            <a:r>
              <a:rPr lang="en-US"/>
              <a:t>Involuntary voiding of urine and /fecal matter– stains of which may be seen on the under garments/on the floor below.</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99757" y="2468032"/>
            <a:ext cx="11356814" cy="3416300"/>
          </a:xfrm>
        </p:spPr>
        <p:txBody>
          <a:bodyPr/>
          <a:lstStyle/>
          <a:p>
            <a:pPr algn="just"/>
            <a:r>
              <a:rPr lang="en-US"/>
              <a:t>Abrasions or contusions on lateral aspect of shoulder, feet, toes  – Abrasions or contusions on lateral aspect of shoulder, feet, toes, etc due to friction with a wall or a pillar during suspension, in the last phase of life when there are convulsions. Injuring parts of the feet or toes may also be noticed, is again common while making an attempt to jump from a support such as a wooden stool or a steel chair or a tree branch at a height, or such other things in the process of inducing suicidal hanging.</a:t>
            </a: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 male victims</a:t>
            </a:r>
            <a:endParaRPr lang="en-US"/>
          </a:p>
        </p:txBody>
      </p:sp>
      <p:sp>
        <p:nvSpPr>
          <p:cNvPr id="3" name="Content Placeholder 2"/>
          <p:cNvSpPr>
            <a:spLocks noGrp="1"/>
          </p:cNvSpPr>
          <p:nvPr>
            <p:ph idx="1"/>
          </p:nvPr>
        </p:nvSpPr>
        <p:spPr>
          <a:xfrm>
            <a:off x="1154954" y="2603500"/>
            <a:ext cx="10490556" cy="3416300"/>
          </a:xfrm>
        </p:spPr>
        <p:txBody>
          <a:bodyPr/>
          <a:lstStyle/>
          <a:p>
            <a:r>
              <a:rPr lang="en-US"/>
              <a:t>Penile turgidity—penis may be found turgid  and erect.</a:t>
            </a:r>
            <a:endParaRPr lang="en-US"/>
          </a:p>
          <a:p>
            <a:pPr algn="just"/>
            <a:r>
              <a:rPr lang="en-US"/>
              <a:t>Seminal voiding—seminal emission may be noticed at the tip of the glans penis over the thighs or seminal stains may be seen on inner garments, etc. It may also be seen on the floor immediately below the site of hanging. This is explained to be due to  sphincter relaxation  due to  asphyxia of higher centres of  the brain controlling these muscles.</a:t>
            </a:r>
            <a:endParaRPr lang="en-US"/>
          </a:p>
          <a:p>
            <a:pPr algn="just"/>
            <a:r>
              <a:rPr lang="en-US"/>
              <a:t>Voiding of urine and stools – may also be seen due to relaxation of the sphincters.</a:t>
            </a: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54954" y="2603500"/>
            <a:ext cx="10428126" cy="3416300"/>
          </a:xfrm>
        </p:spPr>
        <p:txBody>
          <a:bodyPr/>
          <a:lstStyle/>
          <a:p>
            <a:r>
              <a:rPr lang="en-US"/>
              <a:t>In female victims:  Apart from the voiding of urine and stools, turgescence of vagina with blood-stained discharge may also be noticed.</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INTERNAL</a:t>
            </a:r>
            <a:endParaRPr lang="en-US"/>
          </a:p>
        </p:txBody>
      </p:sp>
      <p:sp>
        <p:nvSpPr>
          <p:cNvPr id="3" name="Content Placeholder 2"/>
          <p:cNvSpPr>
            <a:spLocks noGrp="1"/>
          </p:cNvSpPr>
          <p:nvPr>
            <p:ph idx="1"/>
          </p:nvPr>
        </p:nvSpPr>
        <p:spPr>
          <a:xfrm>
            <a:off x="489858" y="2603500"/>
            <a:ext cx="11236098" cy="3091089"/>
          </a:xfrm>
        </p:spPr>
        <p:txBody>
          <a:bodyPr/>
          <a:lstStyle/>
          <a:p>
            <a:pPr algn="just"/>
            <a:r>
              <a:rPr lang="en-US"/>
              <a:t>Findings in the lungs – Lungs will be congested, distended and emphysematous with plenty of hemorrhagic spots (Tardieu’s spots)  subpleurally. Cut section usually exudes frothy fluid blood, if constriction occurs at the end of exspiration. It would be pale with little or no congetion, if constriction occurs at the end of inspiration.</a:t>
            </a:r>
            <a:endParaRPr lang="en-US"/>
          </a:p>
          <a:p>
            <a:pPr algn="just"/>
            <a:r>
              <a:rPr lang="en-US"/>
              <a:t>Findings in the heart  – Heart is congested and shows Tardieu’s haemorrhagic spots over the pericardium. </a:t>
            </a:r>
            <a:endParaRPr lang="en-US"/>
          </a:p>
          <a:p>
            <a:pPr algn="just"/>
            <a:r>
              <a:rPr lang="en-US"/>
              <a:t>Findings in the brain  –  Brain and its membrane will be congested and with or without scattered petechiae on its surface and substance.</a:t>
            </a:r>
            <a:endParaRPr lang="en-US"/>
          </a:p>
          <a:p>
            <a:pPr algn="just"/>
            <a:r>
              <a:rPr lang="en-US"/>
              <a:t>Findings in abdominal viscera  – All the abdominal viscera are  congested. </a:t>
            </a:r>
            <a:endParaRPr lang="en-US"/>
          </a:p>
          <a:p>
            <a:pPr algn="just"/>
            <a:r>
              <a:rPr lang="en-US"/>
              <a:t>Blood changes – Blood will be fluid and purplish in colour.</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Neck findings</a:t>
            </a:r>
            <a:endParaRPr lang="en-US"/>
          </a:p>
        </p:txBody>
      </p:sp>
      <p:sp>
        <p:nvSpPr>
          <p:cNvPr id="3" name="Content Placeholder 2"/>
          <p:cNvSpPr>
            <a:spLocks noGrp="1"/>
          </p:cNvSpPr>
          <p:nvPr>
            <p:ph idx="1"/>
          </p:nvPr>
        </p:nvSpPr>
        <p:spPr>
          <a:xfrm>
            <a:off x="1154954" y="2603500"/>
            <a:ext cx="10428126" cy="3416300"/>
          </a:xfrm>
        </p:spPr>
        <p:txBody>
          <a:bodyPr/>
          <a:lstStyle/>
          <a:p>
            <a:pPr algn="just"/>
            <a:r>
              <a:rPr lang="en-US"/>
              <a:t>In every case of death by hanging, a careful dissection of the neck is done, layer by layer, so as to not to miss any of the internal findings,  confirming  hanging as the cause of death.</a:t>
            </a:r>
            <a:endParaRPr lang="en-US"/>
          </a:p>
          <a:p>
            <a:pPr algn="just"/>
            <a:r>
              <a:rPr lang="en-US"/>
              <a:t>Bloodless Dissection of Neck This simply means conducting the neck dissection at the end of autopsy examination, after performing dissection of cranium above and thorax and abdomen below, with removal of every other viscera except in the neck. Majority of cases according to the author’s experience, show no internal injuries in the neck. DiMaio reports of only 50 per cent of cases presenting with internal neck injuries in hanging victims.</a:t>
            </a: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Forensic Anatomy of Hyoid Bone and Larynx</a:t>
            </a:r>
            <a:endParaRPr lang="en-US"/>
          </a:p>
        </p:txBody>
      </p:sp>
      <p:pic>
        <p:nvPicPr>
          <p:cNvPr id="4" name="Picture 4"/>
          <p:cNvPicPr>
            <a:picLocks noChangeAspect="1"/>
          </p:cNvPicPr>
          <p:nvPr/>
        </p:nvPicPr>
        <p:blipFill rotWithShape="1">
          <a:blip r:embed="rId1"/>
          <a:srcRect b="37737"/>
          <a:stretch>
            <a:fillRect/>
          </a:stretch>
        </p:blipFill>
        <p:spPr>
          <a:xfrm>
            <a:off x="706795" y="2342548"/>
            <a:ext cx="4962591" cy="4505247"/>
          </a:xfrm>
          <a:prstGeom prst="rect">
            <a:avLst/>
          </a:prstGeom>
        </p:spPr>
      </p:pic>
      <p:pic>
        <p:nvPicPr>
          <p:cNvPr id="6" name="Picture 4"/>
          <p:cNvPicPr>
            <a:picLocks noChangeAspect="1"/>
          </p:cNvPicPr>
          <p:nvPr/>
        </p:nvPicPr>
        <p:blipFill rotWithShape="1">
          <a:blip r:embed="rId1"/>
          <a:srcRect t="65289"/>
          <a:stretch>
            <a:fillRect/>
          </a:stretch>
        </p:blipFill>
        <p:spPr>
          <a:xfrm>
            <a:off x="5134687" y="2936800"/>
            <a:ext cx="6553297" cy="331674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p:cNvPicPr>
            <a:picLocks noGrp="1" noChangeAspect="1"/>
          </p:cNvPicPr>
          <p:nvPr>
            <p:ph idx="1"/>
          </p:nvPr>
        </p:nvPicPr>
        <p:blipFill>
          <a:blip r:embed="rId1"/>
          <a:stretch>
            <a:fillRect/>
          </a:stretch>
        </p:blipFill>
        <p:spPr>
          <a:xfrm>
            <a:off x="857250" y="2364082"/>
            <a:ext cx="10980965" cy="3974642"/>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1"/>
          <a:stretch>
            <a:fillRect/>
          </a:stretch>
        </p:blipFill>
        <p:spPr>
          <a:xfrm>
            <a:off x="203309" y="168576"/>
            <a:ext cx="10093896" cy="649723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Accidental Hanging</a:t>
            </a:r>
            <a:endParaRPr lang="en-US"/>
          </a:p>
        </p:txBody>
      </p:sp>
      <p:sp>
        <p:nvSpPr>
          <p:cNvPr id="3" name="Content Placeholder 2"/>
          <p:cNvSpPr>
            <a:spLocks noGrp="1"/>
          </p:cNvSpPr>
          <p:nvPr>
            <p:ph idx="1"/>
          </p:nvPr>
        </p:nvSpPr>
        <p:spPr>
          <a:xfrm>
            <a:off x="1154954" y="2603500"/>
            <a:ext cx="10499564" cy="3416300"/>
          </a:xfrm>
        </p:spPr>
        <p:txBody>
          <a:bodyPr/>
          <a:lstStyle/>
          <a:p>
            <a:r>
              <a:rPr lang="en-US"/>
              <a:t>Among infants—e.g. umbilical cord around the neck – thisis also known as twisting of cord around the neck. This cancause the death of the fetus during birth or occasionally,immediately after birth from asphyxia due to accidentalstrangulation</a:t>
            </a:r>
            <a:endParaRPr lang="en-US"/>
          </a:p>
          <a:p>
            <a:r>
              <a:rPr lang="en-US"/>
              <a:t>Among adolescent/adults—e.g. Sexual asphyxia,popularly known also as “sex associated asphyxia, autoerotichanging, asphyxiophilia, hypoxiphilia, Kotzwainism,masochistic phenomenon”, </a:t>
            </a:r>
            <a:endParaRPr lang="en-US"/>
          </a:p>
          <a:p>
            <a:r>
              <a:rPr lang="en-US"/>
              <a:t>Among children—e.g. while playing Lasso. Here the neckof the child may get entangled in a ropes resulting in deathdue to asphyxia.</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1"/>
          <a:stretch>
            <a:fillRect/>
          </a:stretch>
        </p:blipFill>
        <p:spPr>
          <a:xfrm>
            <a:off x="6960054" y="168576"/>
            <a:ext cx="5068775" cy="6521449"/>
          </a:xfrm>
          <a:prstGeom prst="rect">
            <a:avLst/>
          </a:prstGeom>
        </p:spPr>
      </p:pic>
      <p:pic>
        <p:nvPicPr>
          <p:cNvPr id="2" name="Picture 1"/>
          <p:cNvPicPr>
            <a:picLocks noChangeAspect="1"/>
          </p:cNvPicPr>
          <p:nvPr/>
        </p:nvPicPr>
        <p:blipFill>
          <a:blip r:embed="rId2"/>
          <a:stretch>
            <a:fillRect/>
          </a:stretch>
        </p:blipFill>
        <p:spPr>
          <a:xfrm>
            <a:off x="228600" y="228600"/>
            <a:ext cx="6358255" cy="635825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Judicial Hanging</a:t>
            </a:r>
            <a:endParaRPr lang="en-US"/>
          </a:p>
        </p:txBody>
      </p:sp>
      <p:sp>
        <p:nvSpPr>
          <p:cNvPr id="3" name="Content Placeholder 2"/>
          <p:cNvSpPr>
            <a:spLocks noGrp="1"/>
          </p:cNvSpPr>
          <p:nvPr>
            <p:ph idx="1"/>
          </p:nvPr>
        </p:nvSpPr>
        <p:spPr>
          <a:xfrm>
            <a:off x="459241" y="2603500"/>
            <a:ext cx="11185071" cy="3416300"/>
          </a:xfrm>
        </p:spPr>
        <p:txBody>
          <a:bodyPr/>
          <a:lstStyle/>
          <a:p>
            <a:r>
              <a:rPr lang="en-US"/>
              <a:t>Cause of death in judicial hanging is due to injury to spinal cord in the neck because of the fracture and dislocation of upper cervical vertebra C1,2 or 3  and contusion or transaction of the underlying cord.</a:t>
            </a: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p:cNvPicPr>
            <a:picLocks noChangeAspect="1"/>
          </p:cNvPicPr>
          <p:nvPr/>
        </p:nvPicPr>
        <p:blipFill>
          <a:blip r:embed="rId1"/>
          <a:stretch>
            <a:fillRect/>
          </a:stretch>
        </p:blipFill>
        <p:spPr>
          <a:xfrm>
            <a:off x="1641144" y="232150"/>
            <a:ext cx="8441749" cy="63937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Lynching</a:t>
            </a:r>
            <a:endParaRPr lang="en-US"/>
          </a:p>
        </p:txBody>
      </p:sp>
      <p:sp>
        <p:nvSpPr>
          <p:cNvPr id="3" name="Content Placeholder 2"/>
          <p:cNvSpPr>
            <a:spLocks noGrp="1"/>
          </p:cNvSpPr>
          <p:nvPr>
            <p:ph idx="1"/>
          </p:nvPr>
        </p:nvSpPr>
        <p:spPr/>
        <p:txBody>
          <a:bodyPr/>
          <a:lstStyle/>
          <a:p>
            <a:r>
              <a:rPr lang="en-US"/>
              <a:t>Lynching is hanging of a victim who may be criminal by a mob. Thus it is homicidal hanging. The people who get angry by the offence committed by the accused, kill him publicly by hanging to demonstrate the punishment given to him.</a:t>
            </a: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F10001029">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9736</Words>
  <Application>WPS Presentation</Application>
  <PresentationFormat>Widescreen</PresentationFormat>
  <Paragraphs>125</Paragraphs>
  <Slides>34</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34</vt:i4>
      </vt:variant>
    </vt:vector>
  </HeadingPairs>
  <TitlesOfParts>
    <vt:vector size="44" baseType="lpstr">
      <vt:lpstr>Arial</vt:lpstr>
      <vt:lpstr>SimSun</vt:lpstr>
      <vt:lpstr>Wingdings</vt:lpstr>
      <vt:lpstr>Wingdings 3</vt:lpstr>
      <vt:lpstr>Arial</vt:lpstr>
      <vt:lpstr>Century Gothic</vt:lpstr>
      <vt:lpstr>Microsoft YaHei</vt:lpstr>
      <vt:lpstr>Arial Unicode MS</vt:lpstr>
      <vt:lpstr>Calibri</vt:lpstr>
      <vt:lpstr>TF10001029</vt:lpstr>
      <vt:lpstr>Violent Asphyxial  Death</vt:lpstr>
      <vt:lpstr>PowerPoint 演示文稿</vt:lpstr>
      <vt:lpstr>DEFINITION OF ASPHYXIA </vt:lpstr>
      <vt:lpstr>ETIOLOGY OF ASPHYXIA</vt:lpstr>
      <vt:lpstr>PATHOPHYSIOLOGY OF ASPHYXIA</vt:lpstr>
      <vt:lpstr>ANOXIA</vt:lpstr>
      <vt:lpstr>CLASSIFICATION OF MECHANICAL/ VIOLENT ASPHYXIA</vt:lpstr>
      <vt:lpstr>PowerPoint 演示文稿</vt:lpstr>
      <vt:lpstr>PowerPoint 演示文稿</vt:lpstr>
      <vt:lpstr>PowerPoint 演示文稿</vt:lpstr>
      <vt:lpstr>PowerPoint 演示文稿</vt:lpstr>
      <vt:lpstr>PowerPoint 演示文稿</vt:lpstr>
      <vt:lpstr>PowerPoint 演示文稿</vt:lpstr>
      <vt:lpstr>AUTOPSY FINDINGS</vt:lpstr>
      <vt:lpstr>PowerPoint 演示文稿</vt:lpstr>
      <vt:lpstr>PowerPoint 演示文稿</vt:lpstr>
      <vt:lpstr>PowerPoint 演示文稿</vt:lpstr>
      <vt:lpstr>Findings in the Neck</vt:lpstr>
      <vt:lpstr>PowerPoint 演示文稿</vt:lpstr>
      <vt:lpstr>PowerPoint 演示文稿</vt:lpstr>
      <vt:lpstr>Findings in Other Parts of the Body</vt:lpstr>
      <vt:lpstr>PowerPoint 演示文稿</vt:lpstr>
      <vt:lpstr>In male victims</vt:lpstr>
      <vt:lpstr>PowerPoint 演示文稿</vt:lpstr>
      <vt:lpstr>INTERNAL</vt:lpstr>
      <vt:lpstr>Neck findings</vt:lpstr>
      <vt:lpstr>Forensic Anatomy of Hyoid Bone and Larynx</vt:lpstr>
      <vt:lpstr>PowerPoint 演示文稿</vt:lpstr>
      <vt:lpstr>PowerPoint 演示文稿</vt:lpstr>
      <vt:lpstr>Accidental Hanging</vt:lpstr>
      <vt:lpstr>PowerPoint 演示文稿</vt:lpstr>
      <vt:lpstr>Judicial Hanging</vt:lpstr>
      <vt:lpstr>PowerPoint 演示文稿</vt:lpstr>
      <vt:lpstr>Lynching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Violent Asphyxial  Death</dc:title>
  <dc:creator>918861860132</dc:creator>
  <cp:lastModifiedBy>Lakshmi hc</cp:lastModifiedBy>
  <cp:revision>3</cp:revision>
  <dcterms:created xsi:type="dcterms:W3CDTF">2025-02-18T15:23:00Z</dcterms:created>
  <dcterms:modified xsi:type="dcterms:W3CDTF">2025-02-24T08:22:47Z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FCF882D7C5F54AB195C005BC3F64D601_12</vt:lpwstr>
  </property>
  <property fmtid="{D5CDD505-2E9C-101B-9397-08002B2CF9AE}" pid="3" name="KSOProductBuildVer">
    <vt:lpwstr>1033-12.2.0.19805</vt:lpwstr>
  </property>
</Properties>
</file>